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74" r:id="rId3"/>
    <p:sldId id="273" r:id="rId4"/>
    <p:sldId id="275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5" r:id="rId13"/>
    <p:sldId id="286" r:id="rId14"/>
    <p:sldId id="289" r:id="rId15"/>
    <p:sldId id="291" r:id="rId16"/>
    <p:sldId id="293" r:id="rId17"/>
    <p:sldId id="294" r:id="rId18"/>
    <p:sldId id="295" r:id="rId19"/>
    <p:sldId id="287" r:id="rId20"/>
    <p:sldId id="28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" y="1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412E4-3204-4698-BDB8-A64B3FF153CF}" type="datetimeFigureOut">
              <a:rPr lang="en-GB" smtClean="0"/>
              <a:t>20/09/2016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516B6-82DB-408B-8840-AC29151D402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129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5F3A2-2CC0-45BE-8A68-D1835078B0B8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9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3B04B-64DB-4755-8BEF-C12267234D3E}" type="datetimeFigureOut">
              <a:rPr lang="en-GB" smtClean="0"/>
              <a:t>20/09/2016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3B63-5747-4FD0-A83F-008418AECCE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240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3B04B-64DB-4755-8BEF-C12267234D3E}" type="datetimeFigureOut">
              <a:rPr lang="en-GB" smtClean="0"/>
              <a:t>20/09/2016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3B63-5747-4FD0-A83F-008418AECCE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9073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3B04B-64DB-4755-8BEF-C12267234D3E}" type="datetimeFigureOut">
              <a:rPr lang="en-GB" smtClean="0"/>
              <a:t>20/09/2016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3B63-5747-4FD0-A83F-008418AECCE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722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3B04B-64DB-4755-8BEF-C12267234D3E}" type="datetimeFigureOut">
              <a:rPr lang="en-GB" smtClean="0"/>
              <a:t>20/09/2016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3B63-5747-4FD0-A83F-008418AECCE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4399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3B04B-64DB-4755-8BEF-C12267234D3E}" type="datetimeFigureOut">
              <a:rPr lang="en-GB" smtClean="0"/>
              <a:t>20/09/2016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3B63-5747-4FD0-A83F-008418AECCE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5012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3B04B-64DB-4755-8BEF-C12267234D3E}" type="datetimeFigureOut">
              <a:rPr lang="en-GB" smtClean="0"/>
              <a:t>20/09/2016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3B63-5747-4FD0-A83F-008418AECCE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1322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3B04B-64DB-4755-8BEF-C12267234D3E}" type="datetimeFigureOut">
              <a:rPr lang="en-GB" smtClean="0"/>
              <a:t>20/09/2016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3B63-5747-4FD0-A83F-008418AECCE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4713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3B04B-64DB-4755-8BEF-C12267234D3E}" type="datetimeFigureOut">
              <a:rPr lang="en-GB" smtClean="0"/>
              <a:t>20/09/2016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3B63-5747-4FD0-A83F-008418AECCE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7443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3B04B-64DB-4755-8BEF-C12267234D3E}" type="datetimeFigureOut">
              <a:rPr lang="en-GB" smtClean="0"/>
              <a:t>20/09/2016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3B63-5747-4FD0-A83F-008418AECCE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836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3B04B-64DB-4755-8BEF-C12267234D3E}" type="datetimeFigureOut">
              <a:rPr lang="en-GB" smtClean="0"/>
              <a:t>20/09/2016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3B63-5747-4FD0-A83F-008418AECCE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9927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3B04B-64DB-4755-8BEF-C12267234D3E}" type="datetimeFigureOut">
              <a:rPr lang="en-GB" smtClean="0"/>
              <a:t>20/09/2016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3B63-5747-4FD0-A83F-008418AECCE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991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3B04B-64DB-4755-8BEF-C12267234D3E}" type="datetimeFigureOut">
              <a:rPr lang="en-GB" smtClean="0"/>
              <a:t>20/09/2016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93B63-5747-4FD0-A83F-008418AECCE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89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www.crisp-surveillance.com" TargetMode="External"/><Relationship Id="rId4" Type="http://schemas.openxmlformats.org/officeDocument/2006/relationships/hyperlink" Target="http://www.stir.ac.uk/managemen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457200" y="1735732"/>
            <a:ext cx="8249920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cs typeface="Arial" panose="020B0604020202020204" pitchFamily="34" charset="0"/>
              </a:rPr>
              <a:t>Body Worn Cameras and </a:t>
            </a:r>
            <a:endParaRPr lang="en-US" altLang="en-US" sz="28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cs typeface="Arial" panose="020B0604020202020204" pitchFamily="34" charset="0"/>
              </a:rPr>
              <a:t>Public </a:t>
            </a:r>
            <a:r>
              <a:rPr lang="en-US" altLang="en-US" sz="2800" b="1" dirty="0">
                <a:cs typeface="Arial" panose="020B0604020202020204" pitchFamily="34" charset="0"/>
              </a:rPr>
              <a:t>Services in </a:t>
            </a:r>
            <a:r>
              <a:rPr lang="en-US" altLang="en-US" sz="2800" b="1" dirty="0" smtClean="0">
                <a:cs typeface="Arial" panose="020B0604020202020204" pitchFamily="34" charset="0"/>
              </a:rPr>
              <a:t>Scotland</a:t>
            </a:r>
            <a:endParaRPr lang="en-US" altLang="en-US" sz="28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cs typeface="Arial" panose="020B0604020202020204" pitchFamily="34" charset="0"/>
              </a:rPr>
              <a:t>Scottish </a:t>
            </a:r>
            <a:r>
              <a:rPr lang="en-US" altLang="en-US" sz="2400" b="1" dirty="0">
                <a:cs typeface="Arial" panose="020B0604020202020204" pitchFamily="34" charset="0"/>
              </a:rPr>
              <a:t>P</a:t>
            </a:r>
            <a:r>
              <a:rPr lang="en-US" altLang="en-US" sz="2400" b="1" dirty="0" smtClean="0">
                <a:cs typeface="Arial" panose="020B0604020202020204" pitchFamily="34" charset="0"/>
              </a:rPr>
              <a:t>rivacy Forum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cs typeface="Arial" panose="020B0604020202020204" pitchFamily="34" charset="0"/>
              </a:rPr>
              <a:t>24 November 2015</a:t>
            </a:r>
            <a:endParaRPr lang="en-US" altLang="en-US" sz="24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cs typeface="Arial" panose="020B0604020202020204" pitchFamily="34" charset="0"/>
              </a:rPr>
              <a:t>William </a:t>
            </a:r>
            <a:r>
              <a:rPr lang="en-US" altLang="en-US" sz="2800" b="1" dirty="0">
                <a:cs typeface="Arial" panose="020B0604020202020204" pitchFamily="34" charset="0"/>
              </a:rPr>
              <a:t>Webster and Charles Leleux, </a:t>
            </a:r>
            <a:endParaRPr lang="en-US" altLang="en-US" sz="28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cs typeface="Arial" panose="020B0604020202020204" pitchFamily="34" charset="0"/>
              </a:rPr>
              <a:t>CRISP, University </a:t>
            </a:r>
            <a:r>
              <a:rPr lang="en-US" altLang="en-US" sz="2400" b="1" dirty="0">
                <a:cs typeface="Arial" panose="020B0604020202020204" pitchFamily="34" charset="0"/>
              </a:rPr>
              <a:t>of Stirling </a:t>
            </a:r>
            <a:endParaRPr lang="en-US" altLang="en-US" sz="24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7934"/>
                </a:solidFill>
                <a:ea typeface="ＭＳ Ｐゴシック" charset="-128"/>
                <a:hlinkClick r:id="rId4"/>
              </a:rPr>
              <a:t>www.stir.ac.uk/</a:t>
            </a:r>
            <a:r>
              <a:rPr lang="en-US" altLang="en-US" sz="2400" dirty="0" smtClean="0">
                <a:solidFill>
                  <a:srgbClr val="007934"/>
                </a:solidFill>
                <a:ea typeface="ＭＳ Ｐゴシック" charset="-128"/>
                <a:hlinkClick r:id="rId4"/>
              </a:rPr>
              <a:t>management</a:t>
            </a:r>
            <a:endParaRPr lang="en-US" altLang="en-US" sz="2400" dirty="0" smtClean="0">
              <a:solidFill>
                <a:srgbClr val="007934"/>
              </a:solidFill>
              <a:ea typeface="ＭＳ Ｐゴシック" charset="-128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cs typeface="Arial" panose="020B0604020202020204" pitchFamily="34" charset="0"/>
                <a:hlinkClick r:id="rId5"/>
              </a:rPr>
              <a:t>http</a:t>
            </a:r>
            <a:r>
              <a:rPr lang="en-US" altLang="en-US" sz="2400" dirty="0">
                <a:cs typeface="Arial" panose="020B0604020202020204" pitchFamily="34" charset="0"/>
                <a:hlinkClick r:id="rId5"/>
              </a:rPr>
              <a:t>://www.crisp-</a:t>
            </a:r>
            <a:r>
              <a:rPr lang="en-US" altLang="en-US" sz="2400" dirty="0" smtClean="0">
                <a:cs typeface="Arial" panose="020B0604020202020204" pitchFamily="34" charset="0"/>
                <a:hlinkClick r:id="rId5"/>
              </a:rPr>
              <a:t>surveillance.com</a:t>
            </a:r>
            <a:endParaRPr lang="en-US" altLang="en-US" sz="2400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cs typeface="Arial" panose="020B0604020202020204" pitchFamily="34" charset="0"/>
              </a:rPr>
              <a:t>@CrispSurv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06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1178560" y="1583329"/>
            <a:ext cx="7528560" cy="3785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cs typeface="Arial" panose="020B0604020202020204" pitchFamily="34" charset="0"/>
              </a:rPr>
              <a:t>Structure of Presentation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dirty="0">
              <a:cs typeface="Arial" panose="020B0604020202020204" pitchFamily="34" charset="0"/>
            </a:endParaRPr>
          </a:p>
          <a:p>
            <a:pPr marL="342900" indent="-342900"/>
            <a:r>
              <a:rPr lang="en-GB" sz="2400" dirty="0" smtClean="0"/>
              <a:t>Terminology: What </a:t>
            </a:r>
            <a:r>
              <a:rPr lang="en-GB" sz="2400" dirty="0"/>
              <a:t>is body-worn </a:t>
            </a:r>
            <a:r>
              <a:rPr lang="en-GB" sz="2400" dirty="0" smtClean="0"/>
              <a:t>video (BWV)?</a:t>
            </a:r>
            <a:endParaRPr lang="en-GB" sz="2400" dirty="0"/>
          </a:p>
          <a:p>
            <a:pPr marL="342900" indent="-342900"/>
            <a:r>
              <a:rPr lang="en-GB" sz="2400" dirty="0" smtClean="0"/>
              <a:t>Background: Rise is use of body-worn video</a:t>
            </a:r>
            <a:endParaRPr lang="en-GB" sz="2400" dirty="0"/>
          </a:p>
          <a:p>
            <a:pPr marL="342900" indent="-342900"/>
            <a:r>
              <a:rPr lang="en-GB" sz="2400" dirty="0" smtClean="0"/>
              <a:t>Policy context and legislative framework</a:t>
            </a:r>
            <a:endParaRPr lang="en-GB" sz="2400" dirty="0"/>
          </a:p>
          <a:p>
            <a:pPr marL="342900" indent="-342900"/>
            <a:r>
              <a:rPr lang="en-GB" sz="2400" dirty="0" smtClean="0"/>
              <a:t>Research methodology</a:t>
            </a:r>
            <a:endParaRPr lang="en-GB" sz="2400" dirty="0"/>
          </a:p>
          <a:p>
            <a:pPr marL="342900" indent="-342900"/>
            <a:r>
              <a:rPr lang="en-GB" sz="2400" dirty="0" smtClean="0"/>
              <a:t>Discussion and conclusions</a:t>
            </a:r>
            <a:endParaRPr lang="en-GB" sz="2400" dirty="0"/>
          </a:p>
          <a:p>
            <a:pPr marL="342900" indent="-342900">
              <a:spcBef>
                <a:spcPct val="0"/>
              </a:spcBef>
            </a:pPr>
            <a:endParaRPr lang="en-US" altLang="en-US" sz="2400" dirty="0" smtClean="0">
              <a:cs typeface="Arial" panose="020B0604020202020204" pitchFamily="34" charset="0"/>
            </a:endParaRPr>
          </a:p>
          <a:p>
            <a:pPr marL="342900" indent="-342900" algn="ctr">
              <a:spcBef>
                <a:spcPct val="0"/>
              </a:spcBef>
            </a:pPr>
            <a:endParaRPr lang="en-US" altLang="en-US" sz="2400" dirty="0" smtClean="0"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602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17" y="10160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609600" y="1512214"/>
            <a:ext cx="8371840" cy="683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cs typeface="Arial" panose="020B0604020202020204" pitchFamily="34" charset="0"/>
              </a:rPr>
              <a:t>Body-Worn Cameras: Initial Questions</a:t>
            </a:r>
          </a:p>
          <a:p>
            <a:pPr marL="342900" indent="-342900"/>
            <a:endParaRPr lang="en-GB" sz="900" dirty="0" smtClean="0"/>
          </a:p>
          <a:p>
            <a:pPr marL="342900" indent="-342900"/>
            <a:r>
              <a:rPr lang="en-GB" sz="2400" dirty="0" smtClean="0"/>
              <a:t>What do we mean by the term </a:t>
            </a:r>
            <a:r>
              <a:rPr lang="en-GB" sz="2400" dirty="0"/>
              <a:t>body-worn </a:t>
            </a:r>
            <a:r>
              <a:rPr lang="en-GB" sz="2400" dirty="0" smtClean="0"/>
              <a:t>video (BWV)?</a:t>
            </a:r>
          </a:p>
          <a:p>
            <a:pPr marL="342900" indent="-342900"/>
            <a:r>
              <a:rPr lang="en-GB" sz="2400" dirty="0" smtClean="0"/>
              <a:t>How are these cameras being used in a public service environment?</a:t>
            </a:r>
          </a:p>
          <a:p>
            <a:pPr marL="342900" indent="-342900"/>
            <a:r>
              <a:rPr lang="en-GB" sz="2400" dirty="0" smtClean="0"/>
              <a:t>How many cameras have diffused?</a:t>
            </a:r>
          </a:p>
          <a:p>
            <a:pPr marL="342900" indent="-342900"/>
            <a:r>
              <a:rPr lang="en-GB" sz="2400" dirty="0" smtClean="0"/>
              <a:t>How are they regulated?</a:t>
            </a:r>
          </a:p>
          <a:p>
            <a:pPr marL="342900" indent="-342900"/>
            <a:r>
              <a:rPr lang="en-GB" sz="2400" dirty="0" smtClean="0"/>
              <a:t>What are the policy and governance issues emerging around the use of BWV?</a:t>
            </a:r>
          </a:p>
          <a:p>
            <a:pPr marL="342900" indent="-342900"/>
            <a:r>
              <a:rPr lang="en-GB" sz="2400" dirty="0"/>
              <a:t>D</a:t>
            </a:r>
            <a:r>
              <a:rPr lang="en-GB" sz="2400" dirty="0" smtClean="0"/>
              <a:t>o BWV systems raise new privacy concerns?</a:t>
            </a:r>
          </a:p>
          <a:p>
            <a:pPr marL="342900" indent="-342900"/>
            <a:r>
              <a:rPr lang="en-GB" sz="2400" dirty="0" smtClean="0"/>
              <a:t>How does BWV influence relations between service providers and service users?</a:t>
            </a:r>
          </a:p>
          <a:p>
            <a:pPr marL="342900" indent="-342900"/>
            <a:r>
              <a:rPr lang="en-GB" sz="2400" dirty="0" smtClean="0"/>
              <a:t>Are there issues associated with work-place surveillance?</a:t>
            </a:r>
          </a:p>
          <a:p>
            <a:pPr marL="342900" indent="-342900"/>
            <a:endParaRPr lang="en-GB" sz="2400" dirty="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dirty="0">
              <a:cs typeface="Arial" panose="020B0604020202020204" pitchFamily="34" charset="0"/>
            </a:endParaRPr>
          </a:p>
          <a:p>
            <a:pPr marL="342900" indent="-342900">
              <a:spcBef>
                <a:spcPct val="0"/>
              </a:spcBef>
            </a:pPr>
            <a:endParaRPr lang="en-US" altLang="en-US" sz="2400" dirty="0" smtClean="0">
              <a:cs typeface="Arial" panose="020B0604020202020204" pitchFamily="34" charset="0"/>
            </a:endParaRPr>
          </a:p>
          <a:p>
            <a:pPr marL="342900" indent="-342900" algn="ctr">
              <a:spcBef>
                <a:spcPct val="0"/>
              </a:spcBef>
            </a:pPr>
            <a:endParaRPr lang="en-US" altLang="en-US" sz="2400" dirty="0" smtClean="0"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314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650242" y="1400449"/>
            <a:ext cx="7934960" cy="518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cs typeface="Arial" panose="020B0604020202020204" pitchFamily="34" charset="0"/>
              </a:rPr>
              <a:t>What </a:t>
            </a:r>
            <a:r>
              <a:rPr lang="en-US" altLang="en-US" sz="2400" b="1" dirty="0">
                <a:cs typeface="Arial" panose="020B0604020202020204" pitchFamily="34" charset="0"/>
              </a:rPr>
              <a:t>is </a:t>
            </a:r>
            <a:r>
              <a:rPr lang="en-US" altLang="en-US" sz="2400" b="1" dirty="0" smtClean="0">
                <a:cs typeface="Arial" panose="020B0604020202020204" pitchFamily="34" charset="0"/>
              </a:rPr>
              <a:t>Body-Worn Video</a:t>
            </a:r>
            <a:r>
              <a:rPr lang="en-US" altLang="en-US" sz="2400" b="1" dirty="0">
                <a:cs typeface="Arial" panose="020B0604020202020204" pitchFamily="34" charset="0"/>
              </a:rPr>
              <a:t>?</a:t>
            </a:r>
            <a:endParaRPr lang="en-GB" sz="2400" dirty="0"/>
          </a:p>
          <a:p>
            <a:pPr marL="342900" indent="-342900"/>
            <a:endParaRPr lang="en-GB" sz="1200" dirty="0" smtClean="0"/>
          </a:p>
          <a:p>
            <a:pPr marL="342900" indent="-342900"/>
            <a:r>
              <a:rPr lang="en-GB" sz="2400" dirty="0" smtClean="0"/>
              <a:t>Small cameras worn on the body by ‘front line’ public service providers. Usually affixed </a:t>
            </a:r>
            <a:r>
              <a:rPr lang="en-GB" sz="2400" dirty="0"/>
              <a:t>to a </a:t>
            </a:r>
            <a:r>
              <a:rPr lang="en-GB" sz="2400" dirty="0" smtClean="0"/>
              <a:t>uniform in standardised location</a:t>
            </a:r>
            <a:endParaRPr lang="en-GB" sz="2400" dirty="0"/>
          </a:p>
          <a:p>
            <a:pPr marL="342900" indent="-342900"/>
            <a:r>
              <a:rPr lang="en-GB" sz="2400" dirty="0"/>
              <a:t>Records </a:t>
            </a:r>
            <a:r>
              <a:rPr lang="en-GB" sz="2400" dirty="0" smtClean="0"/>
              <a:t>visual (and often audio) interaction between </a:t>
            </a:r>
            <a:r>
              <a:rPr lang="en-GB" sz="2400" dirty="0"/>
              <a:t>citizens and public service officials</a:t>
            </a:r>
          </a:p>
          <a:p>
            <a:pPr marL="342900" indent="-342900"/>
            <a:r>
              <a:rPr lang="en-GB" sz="2400" dirty="0"/>
              <a:t>U</a:t>
            </a:r>
            <a:r>
              <a:rPr lang="en-GB" sz="2400" dirty="0" smtClean="0"/>
              <a:t>sually an overt ‘warning’ that </a:t>
            </a:r>
            <a:r>
              <a:rPr lang="en-GB" sz="2400" dirty="0"/>
              <a:t>CCTV is in progress</a:t>
            </a:r>
          </a:p>
          <a:p>
            <a:pPr marL="342900" indent="-342900"/>
            <a:r>
              <a:rPr lang="en-GB" sz="2400" dirty="0" smtClean="0"/>
              <a:t>Recordings may </a:t>
            </a:r>
            <a:r>
              <a:rPr lang="en-GB" sz="2400" dirty="0"/>
              <a:t>be used in criminal cases</a:t>
            </a:r>
          </a:p>
          <a:p>
            <a:pPr marL="342900" indent="-342900"/>
            <a:r>
              <a:rPr lang="en-GB" sz="2400" dirty="0" smtClean="0"/>
              <a:t>They are primarily seen as a form </a:t>
            </a:r>
            <a:r>
              <a:rPr lang="en-GB" sz="2400" dirty="0"/>
              <a:t>of </a:t>
            </a:r>
            <a:r>
              <a:rPr lang="en-GB" sz="2400" dirty="0" smtClean="0"/>
              <a:t>‘personal protective equipment’ </a:t>
            </a:r>
            <a:endParaRPr lang="en-GB" sz="2400" dirty="0"/>
          </a:p>
          <a:p>
            <a:pPr marL="342900" indent="-342900"/>
            <a:r>
              <a:rPr lang="en-GB" sz="2400" dirty="0" smtClean="0"/>
              <a:t>Data usually stored on the device and downloaded at the end of a ‘shift’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602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650242" y="1400453"/>
            <a:ext cx="793496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cs typeface="Arial" panose="020B0604020202020204" pitchFamily="34" charset="0"/>
              </a:rPr>
              <a:t>Body-Worn Video 1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sz="2400" dirty="0"/>
          </a:p>
          <a:p>
            <a:pPr>
              <a:buNone/>
            </a:pPr>
            <a:endParaRPr lang="en-GB" sz="12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5"/>
          <a:srcRect t="5748" b="5748"/>
          <a:stretch>
            <a:fillRect/>
          </a:stretch>
        </p:blipFill>
        <p:spPr>
          <a:xfrm>
            <a:off x="628650" y="2018665"/>
            <a:ext cx="78867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650242" y="1400452"/>
            <a:ext cx="79349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cs typeface="Arial" panose="020B0604020202020204" pitchFamily="34" charset="0"/>
              </a:rPr>
              <a:t>Body-Worn Video 2</a:t>
            </a:r>
            <a:endParaRPr lang="en-GB" altLang="en-US" sz="1200" dirty="0"/>
          </a:p>
          <a:p>
            <a:pPr algn="ctr">
              <a:spcBef>
                <a:spcPct val="0"/>
              </a:spcBef>
              <a:buFontTx/>
              <a:buNone/>
            </a:pPr>
            <a:endParaRPr lang="en-GB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8421" y="2072640"/>
            <a:ext cx="62230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7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650242" y="1512209"/>
            <a:ext cx="7934960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cs typeface="Arial" panose="020B0604020202020204" pitchFamily="34" charset="0"/>
              </a:rPr>
              <a:t>Body-Worn Video 3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sz="2400" dirty="0"/>
          </a:p>
          <a:p>
            <a:pPr>
              <a:buNone/>
            </a:pPr>
            <a:endParaRPr lang="en-GB" sz="12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7308" y="2324100"/>
            <a:ext cx="5782034" cy="32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1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650242" y="1400452"/>
            <a:ext cx="79349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cs typeface="Arial" panose="020B0604020202020204" pitchFamily="34" charset="0"/>
              </a:rPr>
              <a:t>Body-Worn Video 4</a:t>
            </a:r>
            <a:endParaRPr lang="en-GB" altLang="en-US" sz="1200" dirty="0"/>
          </a:p>
          <a:p>
            <a:pPr algn="ctr">
              <a:spcBef>
                <a:spcPct val="0"/>
              </a:spcBef>
              <a:buFontTx/>
              <a:buNone/>
            </a:pPr>
            <a:endParaRPr lang="en-GB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562" y="2092960"/>
            <a:ext cx="2644738" cy="39725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6121" y="2346960"/>
            <a:ext cx="5591660" cy="371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41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650242" y="1512209"/>
            <a:ext cx="7934960" cy="467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 smtClean="0">
                <a:cs typeface="Arial" panose="020B0604020202020204" pitchFamily="34" charset="0"/>
              </a:rPr>
              <a:t>Arguments for Body-Worn Video</a:t>
            </a:r>
            <a:endParaRPr lang="en-GB" sz="2400" dirty="0"/>
          </a:p>
          <a:p>
            <a:endParaRPr lang="en-GB" sz="1200" dirty="0" smtClean="0"/>
          </a:p>
          <a:p>
            <a:pPr marL="342900" indent="-342900"/>
            <a:r>
              <a:rPr lang="en-GB" sz="2400" dirty="0" smtClean="0"/>
              <a:t>Protects public service staff from assault</a:t>
            </a:r>
          </a:p>
          <a:p>
            <a:pPr marL="342900" indent="-342900"/>
            <a:r>
              <a:rPr lang="en-GB" sz="2400" dirty="0"/>
              <a:t>Provides evidence of incidents and interaction with citizens/service users</a:t>
            </a:r>
          </a:p>
          <a:p>
            <a:pPr marL="342900" indent="-342900"/>
            <a:r>
              <a:rPr lang="en-GB" sz="2400" dirty="0"/>
              <a:t>Reduces time spent investigating complaints</a:t>
            </a:r>
          </a:p>
          <a:p>
            <a:pPr marL="342900" indent="-342900"/>
            <a:r>
              <a:rPr lang="en-GB" sz="2400" dirty="0" smtClean="0"/>
              <a:t>Useful </a:t>
            </a:r>
            <a:r>
              <a:rPr lang="en-GB" sz="2400" dirty="0"/>
              <a:t>response to anti-social </a:t>
            </a:r>
            <a:r>
              <a:rPr lang="en-GB" sz="2400" dirty="0" smtClean="0"/>
              <a:t>issues: </a:t>
            </a:r>
            <a:r>
              <a:rPr lang="en-GB" sz="2400" dirty="0"/>
              <a:t>vandalism, graffiti, littering, drug-</a:t>
            </a:r>
            <a:r>
              <a:rPr lang="en-GB" sz="2400" dirty="0" smtClean="0"/>
              <a:t>use, illegal parking, violence</a:t>
            </a:r>
            <a:endParaRPr lang="en-GB" sz="2400" dirty="0"/>
          </a:p>
          <a:p>
            <a:pPr marL="342900" indent="-342900"/>
            <a:r>
              <a:rPr lang="en-GB" sz="2400" dirty="0" smtClean="0"/>
              <a:t>Increasing </a:t>
            </a:r>
            <a:r>
              <a:rPr lang="en-GB" sz="2400" dirty="0"/>
              <a:t>public expectation for Police to wear BWV</a:t>
            </a:r>
          </a:p>
          <a:p>
            <a:pPr marL="342900" indent="-342900"/>
            <a:r>
              <a:rPr lang="en-GB" sz="2400" dirty="0" smtClean="0"/>
              <a:t>Natural ‘creep’ from policing to alternative public service environments and from CCTV to the person </a:t>
            </a:r>
            <a:endParaRPr lang="en-GB" sz="2400" dirty="0"/>
          </a:p>
          <a:p>
            <a:pPr marL="342900" indent="-342900"/>
            <a:endParaRPr lang="en-GB" sz="12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202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650242" y="1512212"/>
            <a:ext cx="7934960" cy="481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 smtClean="0">
                <a:cs typeface="Arial" panose="020B0604020202020204" pitchFamily="34" charset="0"/>
              </a:rPr>
              <a:t>Policy Context</a:t>
            </a:r>
            <a:endParaRPr lang="en-GB" sz="1200" dirty="0"/>
          </a:p>
          <a:p>
            <a:endParaRPr lang="en-GB" sz="1200" dirty="0" smtClean="0"/>
          </a:p>
          <a:p>
            <a:pPr marL="342900" indent="-342900"/>
            <a:r>
              <a:rPr lang="en-GB" sz="2400" dirty="0" smtClean="0"/>
              <a:t>First </a:t>
            </a:r>
            <a:r>
              <a:rPr lang="en-GB" sz="2400" dirty="0"/>
              <a:t>trials by </a:t>
            </a:r>
            <a:r>
              <a:rPr lang="en-GB" sz="2400" dirty="0" smtClean="0"/>
              <a:t>police </a:t>
            </a:r>
            <a:r>
              <a:rPr lang="en-GB" sz="2400" dirty="0"/>
              <a:t>– Plymouth 2006 and Aberdeen/Renfrewshire 2008</a:t>
            </a:r>
          </a:p>
          <a:p>
            <a:pPr marL="342900" indent="-342900"/>
            <a:r>
              <a:rPr lang="en-GB" sz="2400" dirty="0" smtClean="0"/>
              <a:t>Anecdotal evidence of reductions in crime</a:t>
            </a:r>
            <a:r>
              <a:rPr lang="en-GB" sz="2400" dirty="0"/>
              <a:t> </a:t>
            </a:r>
            <a:r>
              <a:rPr lang="en-GB" sz="2400" dirty="0" smtClean="0"/>
              <a:t>and assault </a:t>
            </a:r>
            <a:endParaRPr lang="en-GB" sz="2400" dirty="0"/>
          </a:p>
          <a:p>
            <a:pPr marL="342900" indent="-342900"/>
            <a:r>
              <a:rPr lang="en-GB" sz="2400" dirty="0" smtClean="0"/>
              <a:t>Limited and robust </a:t>
            </a:r>
            <a:r>
              <a:rPr lang="en-GB" sz="2400" dirty="0"/>
              <a:t>academic research </a:t>
            </a:r>
          </a:p>
          <a:p>
            <a:pPr marL="342900" indent="-342900"/>
            <a:r>
              <a:rPr lang="en-GB" sz="2400" dirty="0" smtClean="0"/>
              <a:t>Supported </a:t>
            </a:r>
            <a:r>
              <a:rPr lang="en-GB" sz="2400" dirty="0"/>
              <a:t>by central and local government</a:t>
            </a:r>
          </a:p>
          <a:p>
            <a:pPr marL="342900" indent="-342900"/>
            <a:r>
              <a:rPr lang="en-GB" sz="2400" dirty="0" smtClean="0"/>
              <a:t>High </a:t>
            </a:r>
            <a:r>
              <a:rPr lang="en-GB" sz="2400" dirty="0"/>
              <a:t>profile cases (e.g. killing of Mark Duggan) </a:t>
            </a:r>
            <a:r>
              <a:rPr lang="en-GB" sz="2400" dirty="0" smtClean="0"/>
              <a:t>have led </a:t>
            </a:r>
            <a:r>
              <a:rPr lang="en-GB" sz="2400" dirty="0"/>
              <a:t>to calls for </a:t>
            </a:r>
            <a:r>
              <a:rPr lang="en-GB" sz="2400" dirty="0" smtClean="0"/>
              <a:t>UK Police </a:t>
            </a:r>
            <a:r>
              <a:rPr lang="en-GB" sz="2400" dirty="0"/>
              <a:t>to wear BWV</a:t>
            </a:r>
          </a:p>
          <a:p>
            <a:pPr marL="342900" indent="-342900"/>
            <a:r>
              <a:rPr lang="en-GB" sz="2400" dirty="0" smtClean="0"/>
              <a:t>Increasing </a:t>
            </a:r>
            <a:r>
              <a:rPr lang="en-GB" sz="2400" dirty="0"/>
              <a:t>roll-out </a:t>
            </a:r>
            <a:r>
              <a:rPr lang="en-GB" sz="2400" dirty="0" smtClean="0"/>
              <a:t>in a range of public service environments: police</a:t>
            </a:r>
            <a:r>
              <a:rPr lang="en-GB" sz="2400" dirty="0"/>
              <a:t>, railways, NHS, car parking management, warden </a:t>
            </a:r>
            <a:r>
              <a:rPr lang="en-GB" sz="2400" dirty="0" smtClean="0"/>
              <a:t>service, community safety</a:t>
            </a:r>
            <a:endParaRPr lang="en-GB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60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355602" y="1512209"/>
            <a:ext cx="8463280" cy="5373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 smtClean="0">
                <a:cs typeface="Arial" panose="020B0604020202020204" pitchFamily="34" charset="0"/>
              </a:rPr>
              <a:t>Regulatory Framework</a:t>
            </a:r>
            <a:endParaRPr lang="en-GB" altLang="en-US" sz="12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sz="1200" dirty="0"/>
          </a:p>
          <a:p>
            <a:pPr marL="342900" indent="-342900"/>
            <a:r>
              <a:rPr lang="en-GB" sz="2400" dirty="0"/>
              <a:t>Protection of Freedoms Act 2012 </a:t>
            </a: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    (</a:t>
            </a:r>
            <a:r>
              <a:rPr lang="en-GB" sz="2400" dirty="0"/>
              <a:t>Code of Practice on </a:t>
            </a:r>
            <a:r>
              <a:rPr lang="en-GB" sz="2400" dirty="0" smtClean="0"/>
              <a:t>Surveillance Camera Systems</a:t>
            </a:r>
            <a:r>
              <a:rPr lang="en-GB" sz="2400" dirty="0"/>
              <a:t>)</a:t>
            </a:r>
          </a:p>
          <a:p>
            <a:pPr marL="342900" indent="-342900"/>
            <a:r>
              <a:rPr lang="en-GB" sz="2400" dirty="0" smtClean="0"/>
              <a:t>Surveillance </a:t>
            </a:r>
            <a:r>
              <a:rPr lang="en-GB" sz="2400" dirty="0"/>
              <a:t>Camera Commissioner</a:t>
            </a:r>
          </a:p>
          <a:p>
            <a:pPr marL="342900" indent="-342900"/>
            <a:r>
              <a:rPr lang="en-GB" sz="2400" dirty="0" smtClean="0"/>
              <a:t>Regulation </a:t>
            </a:r>
            <a:r>
              <a:rPr lang="en-GB" sz="2400" dirty="0"/>
              <a:t>of Investigatory Powers Act 2000</a:t>
            </a:r>
          </a:p>
          <a:p>
            <a:pPr marL="342900" indent="-342900"/>
            <a:r>
              <a:rPr lang="en-GB" sz="2400" dirty="0" smtClean="0"/>
              <a:t>Data </a:t>
            </a:r>
            <a:r>
              <a:rPr lang="en-GB" sz="2400" dirty="0"/>
              <a:t>Protection Act 1998</a:t>
            </a:r>
          </a:p>
          <a:p>
            <a:pPr marL="342900" indent="-342900"/>
            <a:r>
              <a:rPr lang="en-GB" sz="2400" dirty="0" smtClean="0"/>
              <a:t>National </a:t>
            </a:r>
            <a:r>
              <a:rPr lang="en-GB" sz="2400" dirty="0"/>
              <a:t>Strategy for Public Space CCTV in </a:t>
            </a:r>
            <a:r>
              <a:rPr lang="en-GB" sz="2400" dirty="0" smtClean="0"/>
              <a:t>Scotland </a:t>
            </a:r>
            <a:r>
              <a:rPr lang="en-GB" sz="2400" dirty="0"/>
              <a:t>2011</a:t>
            </a:r>
          </a:p>
          <a:p>
            <a:pPr marL="342900" indent="-342900"/>
            <a:r>
              <a:rPr lang="en-GB" sz="2400" dirty="0" smtClean="0"/>
              <a:t>Digital </a:t>
            </a:r>
            <a:r>
              <a:rPr lang="en-GB" sz="2400" dirty="0"/>
              <a:t>Strategy for Justice in Scotland 2014</a:t>
            </a:r>
          </a:p>
          <a:p>
            <a:pPr marL="342900" indent="-342900"/>
            <a:r>
              <a:rPr lang="en-GB" sz="2400" dirty="0" smtClean="0"/>
              <a:t>ICO Code of Practice: ‘In </a:t>
            </a:r>
            <a:r>
              <a:rPr lang="en-GB" sz="2400" dirty="0"/>
              <a:t>the picture: A data protection code of practice for surveillance cameras and personal </a:t>
            </a:r>
            <a:r>
              <a:rPr lang="en-GB" sz="2400" dirty="0" smtClean="0"/>
              <a:t>information’ </a:t>
            </a:r>
            <a:endParaRPr lang="en-GB" sz="2400" dirty="0"/>
          </a:p>
          <a:p>
            <a:pPr marL="342900" indent="-342900"/>
            <a:endParaRPr lang="en-GB" sz="24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24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599440" y="1512209"/>
            <a:ext cx="8270240" cy="500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 smtClean="0">
                <a:cs typeface="Arial" panose="020B0604020202020204" pitchFamily="34" charset="0"/>
              </a:rPr>
              <a:t>Research Approach</a:t>
            </a:r>
            <a:endParaRPr lang="en-GB" altLang="en-US" sz="12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sz="1200" dirty="0"/>
          </a:p>
          <a:p>
            <a:pPr marL="342900" indent="-342900"/>
            <a:r>
              <a:rPr lang="en-GB" sz="2400" dirty="0" smtClean="0"/>
              <a:t>Use of BWV in public service contexts in Scotland</a:t>
            </a:r>
          </a:p>
          <a:p>
            <a:pPr marL="342900" indent="-342900"/>
            <a:r>
              <a:rPr lang="en-GB" sz="2400" dirty="0" smtClean="0"/>
              <a:t>Literature review: academic, policy/practitioner materials</a:t>
            </a:r>
            <a:endParaRPr lang="en-GB" sz="2400" dirty="0"/>
          </a:p>
          <a:p>
            <a:pPr marL="342900" indent="-342900"/>
            <a:r>
              <a:rPr lang="en-GB" sz="2400" dirty="0" smtClean="0"/>
              <a:t>Media coverage </a:t>
            </a:r>
            <a:r>
              <a:rPr lang="en-GB" sz="2400" dirty="0"/>
              <a:t>in UK and </a:t>
            </a:r>
            <a:r>
              <a:rPr lang="en-GB" sz="2400" dirty="0" smtClean="0"/>
              <a:t>US</a:t>
            </a:r>
          </a:p>
          <a:p>
            <a:pPr marL="342900" indent="-342900"/>
            <a:r>
              <a:rPr lang="en-GB" sz="2400" dirty="0" smtClean="0"/>
              <a:t>Comparative analytical framework</a:t>
            </a:r>
            <a:endParaRPr lang="en-GB" sz="2400" dirty="0"/>
          </a:p>
          <a:p>
            <a:pPr marL="342900" indent="-342900"/>
            <a:r>
              <a:rPr lang="en-GB" sz="2400" dirty="0" smtClean="0"/>
              <a:t>4 case studies</a:t>
            </a:r>
            <a:r>
              <a:rPr lang="en-GB" sz="2400" dirty="0"/>
              <a:t>: </a:t>
            </a:r>
            <a:r>
              <a:rPr lang="en-GB" sz="2400" dirty="0" smtClean="0"/>
              <a:t>police</a:t>
            </a:r>
            <a:r>
              <a:rPr lang="en-GB" sz="2400" dirty="0"/>
              <a:t>, </a:t>
            </a:r>
            <a:r>
              <a:rPr lang="en-GB" sz="2400" dirty="0" smtClean="0"/>
              <a:t>car </a:t>
            </a:r>
            <a:r>
              <a:rPr lang="en-GB" sz="2400" dirty="0"/>
              <a:t>parking, </a:t>
            </a:r>
            <a:r>
              <a:rPr lang="en-GB" sz="2400" dirty="0" smtClean="0"/>
              <a:t>railways </a:t>
            </a:r>
            <a:r>
              <a:rPr lang="en-GB" sz="2400" dirty="0"/>
              <a:t>and </a:t>
            </a:r>
            <a:r>
              <a:rPr lang="en-GB" sz="2400" dirty="0" smtClean="0"/>
              <a:t>warden service (community safety)</a:t>
            </a:r>
            <a:endParaRPr lang="en-GB" sz="2400" dirty="0"/>
          </a:p>
          <a:p>
            <a:pPr marL="342900" indent="-342900"/>
            <a:r>
              <a:rPr lang="en-GB" sz="2400" dirty="0" smtClean="0"/>
              <a:t>Interviews (4) </a:t>
            </a:r>
            <a:r>
              <a:rPr lang="en-GB" sz="2400" dirty="0"/>
              <a:t>with </a:t>
            </a:r>
            <a:r>
              <a:rPr lang="en-GB" sz="2400" dirty="0" smtClean="0"/>
              <a:t>practitioners from each case study </a:t>
            </a:r>
          </a:p>
          <a:p>
            <a:pPr marL="342900" indent="-342900"/>
            <a:r>
              <a:rPr lang="en-GB" sz="2400" dirty="0" smtClean="0"/>
              <a:t>Anonymity</a:t>
            </a:r>
          </a:p>
          <a:p>
            <a:pPr marL="342900" indent="-342900"/>
            <a:r>
              <a:rPr lang="en-GB" sz="2400" dirty="0" smtClean="0"/>
              <a:t>Site visits and technology demonstrations</a:t>
            </a:r>
            <a:endParaRPr lang="en-GB" sz="2400" dirty="0"/>
          </a:p>
          <a:p>
            <a:pPr marL="342900" indent="-342900"/>
            <a:endParaRPr lang="en-GB" sz="24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585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599440" y="1512213"/>
            <a:ext cx="82702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 smtClean="0">
                <a:cs typeface="Arial" panose="020B0604020202020204" pitchFamily="34" charset="0"/>
              </a:rPr>
              <a:t>Analytical Framework</a:t>
            </a:r>
            <a:endParaRPr lang="en-GB" altLang="en-US" sz="12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sz="1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79818"/>
              </p:ext>
            </p:extLst>
          </p:nvPr>
        </p:nvGraphicFramePr>
        <p:xfrm>
          <a:off x="741682" y="2204722"/>
          <a:ext cx="7995920" cy="4351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5358"/>
                <a:gridCol w="1940562"/>
              </a:tblGrid>
              <a:tr h="530225">
                <a:tc>
                  <a:txBody>
                    <a:bodyPr/>
                    <a:lstStyle/>
                    <a:p>
                      <a:r>
                        <a:rPr lang="en-US" dirty="0" smtClean="0"/>
                        <a:t>Dimension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Case Study 1,2,3,4</a:t>
                      </a:r>
                      <a:endParaRPr lang="en-US" dirty="0"/>
                    </a:p>
                  </a:txBody>
                  <a:tcPr/>
                </a:tc>
              </a:tr>
              <a:tr h="530225">
                <a:tc>
                  <a:txBody>
                    <a:bodyPr/>
                    <a:lstStyle/>
                    <a:p>
                      <a:r>
                        <a:rPr lang="en-US" dirty="0" smtClean="0"/>
                        <a:t>Historical development</a:t>
                      </a:r>
                      <a:r>
                        <a:rPr lang="en-US" baseline="0" dirty="0" smtClean="0"/>
                        <a:t> – </a:t>
                      </a:r>
                      <a:r>
                        <a:rPr lang="en-US" dirty="0" smtClean="0"/>
                        <a:t>diffusion, costs, context,</a:t>
                      </a:r>
                      <a:r>
                        <a:rPr lang="en-US" baseline="0" dirty="0" smtClean="0"/>
                        <a:t> etc.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30225">
                <a:tc>
                  <a:txBody>
                    <a:bodyPr/>
                    <a:lstStyle/>
                    <a:p>
                      <a:r>
                        <a:rPr lang="en-US" dirty="0" smtClean="0"/>
                        <a:t>The purpose of systems – perceived uses and benefits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30225">
                <a:tc>
                  <a:txBody>
                    <a:bodyPr/>
                    <a:lstStyle/>
                    <a:p>
                      <a:r>
                        <a:rPr lang="en-US" dirty="0" smtClean="0"/>
                        <a:t>Technical</a:t>
                      </a:r>
                      <a:r>
                        <a:rPr lang="en-US" baseline="0" dirty="0" smtClean="0"/>
                        <a:t> specifications/capability - standards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30225">
                <a:tc>
                  <a:txBody>
                    <a:bodyPr/>
                    <a:lstStyle/>
                    <a:p>
                      <a:r>
                        <a:rPr lang="en-US" dirty="0" smtClean="0"/>
                        <a:t>How they are used – how</a:t>
                      </a:r>
                      <a:r>
                        <a:rPr lang="en-US" baseline="0" dirty="0" smtClean="0"/>
                        <a:t> they are integrated into existing services, practical issues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302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Governance arrangements</a:t>
                      </a:r>
                      <a:r>
                        <a:rPr lang="en-US" baseline="0" dirty="0" smtClean="0"/>
                        <a:t> – policy,</a:t>
                      </a:r>
                      <a:r>
                        <a:rPr lang="en-US" dirty="0" smtClean="0"/>
                        <a:t> oversight, CoP, 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302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Data management processes – how personal data is handled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30225">
                <a:tc>
                  <a:txBody>
                    <a:bodyPr/>
                    <a:lstStyle/>
                    <a:p>
                      <a:r>
                        <a:rPr lang="en-US" dirty="0" smtClean="0"/>
                        <a:t>How</a:t>
                      </a:r>
                      <a:r>
                        <a:rPr lang="en-US" baseline="0" dirty="0" smtClean="0"/>
                        <a:t> they are experienced – by operatives and surveyed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37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355602" y="1512209"/>
            <a:ext cx="8463280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 smtClean="0">
                <a:cs typeface="Arial" panose="020B0604020202020204" pitchFamily="34" charset="0"/>
              </a:rPr>
              <a:t>Case Study 1: Policing</a:t>
            </a:r>
            <a:endParaRPr lang="en-GB" altLang="en-US" sz="12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sz="1200" dirty="0"/>
          </a:p>
          <a:p>
            <a:pPr marL="342900" indent="-342900"/>
            <a:r>
              <a:rPr lang="en-GB" sz="2400" dirty="0"/>
              <a:t>Piloted 2008 in Johnstone/</a:t>
            </a:r>
            <a:r>
              <a:rPr lang="en-GB" sz="2400" dirty="0" smtClean="0"/>
              <a:t>Aberdeen, </a:t>
            </a:r>
            <a:r>
              <a:rPr lang="en-GB" sz="2400" dirty="0"/>
              <a:t>30/40 devices</a:t>
            </a:r>
          </a:p>
          <a:p>
            <a:pPr marL="342900" indent="-342900"/>
            <a:r>
              <a:rPr lang="en-GB" sz="2400" dirty="0" smtClean="0"/>
              <a:t>Extended </a:t>
            </a:r>
            <a:r>
              <a:rPr lang="en-GB" sz="2400" dirty="0"/>
              <a:t>to </a:t>
            </a:r>
            <a:r>
              <a:rPr lang="en-GB" sz="2400" dirty="0" smtClean="0"/>
              <a:t>Aberdeenshire, now over 300 </a:t>
            </a:r>
            <a:r>
              <a:rPr lang="en-GB" sz="2400" dirty="0"/>
              <a:t>devices</a:t>
            </a:r>
          </a:p>
          <a:p>
            <a:pPr marL="342900" indent="-342900"/>
            <a:r>
              <a:rPr lang="en-GB" sz="2400" dirty="0"/>
              <a:t>S</a:t>
            </a:r>
            <a:r>
              <a:rPr lang="en-GB" sz="2400" dirty="0" smtClean="0"/>
              <a:t>witched </a:t>
            </a:r>
            <a:r>
              <a:rPr lang="en-GB" sz="2400" dirty="0"/>
              <a:t>on when attending a call – person(s) advised</a:t>
            </a:r>
          </a:p>
          <a:p>
            <a:pPr marL="342900" indent="-342900"/>
            <a:r>
              <a:rPr lang="en-GB" sz="2400" dirty="0" smtClean="0"/>
              <a:t>Very positive feedback </a:t>
            </a:r>
            <a:r>
              <a:rPr lang="en-GB" sz="2400" dirty="0"/>
              <a:t>from officers and </a:t>
            </a:r>
            <a:r>
              <a:rPr lang="en-GB" sz="2400" dirty="0" smtClean="0"/>
              <a:t>public</a:t>
            </a:r>
          </a:p>
          <a:p>
            <a:pPr marL="342900" indent="-342900"/>
            <a:r>
              <a:rPr lang="en-GB" sz="2400" dirty="0" smtClean="0"/>
              <a:t>BWV associated with improved </a:t>
            </a:r>
            <a:r>
              <a:rPr lang="en-GB" sz="2400" dirty="0"/>
              <a:t>detection </a:t>
            </a:r>
            <a:r>
              <a:rPr lang="en-GB" sz="2400" dirty="0" smtClean="0"/>
              <a:t>rates, </a:t>
            </a:r>
            <a:r>
              <a:rPr lang="en-GB" sz="2400" dirty="0"/>
              <a:t>less </a:t>
            </a:r>
            <a:r>
              <a:rPr lang="en-GB" sz="2400" dirty="0" smtClean="0"/>
              <a:t>time spent in court and dealing with complaints</a:t>
            </a:r>
          </a:p>
          <a:p>
            <a:pPr marL="342900" indent="-342900"/>
            <a:r>
              <a:rPr lang="en-GB" sz="2400" dirty="0" smtClean="0"/>
              <a:t>Early </a:t>
            </a:r>
            <a:r>
              <a:rPr lang="en-GB" sz="2400" dirty="0"/>
              <a:t>guilty </a:t>
            </a:r>
            <a:r>
              <a:rPr lang="en-GB" sz="2400" dirty="0" smtClean="0"/>
              <a:t>pleas</a:t>
            </a:r>
            <a:r>
              <a:rPr lang="en-GB" sz="2400" dirty="0"/>
              <a:t> </a:t>
            </a:r>
            <a:r>
              <a:rPr lang="en-GB" sz="2400" dirty="0" smtClean="0"/>
              <a:t>leading to a significant reduction in costs</a:t>
            </a:r>
            <a:endParaRPr lang="en-GB" sz="2400" dirty="0"/>
          </a:p>
          <a:p>
            <a:pPr marL="342900" indent="-342900"/>
            <a:r>
              <a:rPr lang="en-GB" sz="2400" dirty="0" smtClean="0"/>
              <a:t>Appears to moderate behaviour - interacting </a:t>
            </a:r>
            <a:r>
              <a:rPr lang="en-GB" sz="2400" dirty="0"/>
              <a:t>with police</a:t>
            </a:r>
          </a:p>
          <a:p>
            <a:pPr marL="342900" indent="-342900"/>
            <a:r>
              <a:rPr lang="en-GB" sz="2400" dirty="0" smtClean="0"/>
              <a:t>Use is discretionary, </a:t>
            </a:r>
            <a:r>
              <a:rPr lang="en-GB" sz="2400" dirty="0"/>
              <a:t>may not be switched </a:t>
            </a:r>
            <a:r>
              <a:rPr lang="en-GB" sz="2400" dirty="0" smtClean="0"/>
              <a:t>on and may raise expectations</a:t>
            </a:r>
          </a:p>
          <a:p>
            <a:pPr marL="342900" indent="-342900"/>
            <a:r>
              <a:rPr lang="en-GB" sz="2400" dirty="0" smtClean="0"/>
              <a:t> Governance, and data processing procedures in place</a:t>
            </a:r>
            <a:endParaRPr lang="en-GB" sz="2400" dirty="0" smtClean="0">
              <a:solidFill>
                <a:srgbClr val="FF0000"/>
              </a:solidFill>
            </a:endParaRPr>
          </a:p>
          <a:p>
            <a:pPr marL="342900" indent="-342900"/>
            <a:endParaRPr lang="en-GB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621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355602" y="1512209"/>
            <a:ext cx="8463280" cy="529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 smtClean="0">
                <a:cs typeface="Arial" panose="020B0604020202020204" pitchFamily="34" charset="0"/>
              </a:rPr>
              <a:t>Case Study 2: Car Parking</a:t>
            </a:r>
            <a:endParaRPr lang="en-GB" altLang="en-US" sz="12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sz="1200" dirty="0"/>
          </a:p>
          <a:p>
            <a:pPr marL="342900" indent="-342900"/>
            <a:r>
              <a:rPr lang="en-GB" sz="2400" dirty="0"/>
              <a:t>Commenced 2012 covering entire Council area</a:t>
            </a:r>
          </a:p>
          <a:p>
            <a:pPr marL="342900" indent="-342900"/>
            <a:r>
              <a:rPr lang="en-GB" sz="2400" dirty="0" smtClean="0"/>
              <a:t>14 </a:t>
            </a:r>
            <a:r>
              <a:rPr lang="en-GB" sz="2400" dirty="0"/>
              <a:t>devices, switched on continuously, downloads by supervisor onto secure </a:t>
            </a:r>
            <a:r>
              <a:rPr lang="en-GB" sz="2400" dirty="0" smtClean="0"/>
              <a:t>server at the end of each shift</a:t>
            </a:r>
            <a:endParaRPr lang="en-GB" sz="2400" dirty="0"/>
          </a:p>
          <a:p>
            <a:pPr marL="342900" indent="-342900"/>
            <a:r>
              <a:rPr lang="en-GB" sz="2400" dirty="0" smtClean="0"/>
              <a:t>Retention </a:t>
            </a:r>
            <a:r>
              <a:rPr lang="en-GB" sz="2400" dirty="0"/>
              <a:t>periods for evidential/non-evidential use</a:t>
            </a:r>
          </a:p>
          <a:p>
            <a:pPr marL="342900" indent="-342900"/>
            <a:r>
              <a:rPr lang="en-GB" sz="2400" dirty="0" smtClean="0"/>
              <a:t>Initial </a:t>
            </a:r>
            <a:r>
              <a:rPr lang="en-GB" sz="2400" dirty="0"/>
              <a:t>apprehension, now seen as part </a:t>
            </a:r>
            <a:r>
              <a:rPr lang="en-GB" sz="2400"/>
              <a:t>of </a:t>
            </a:r>
            <a:r>
              <a:rPr lang="en-GB" sz="2400" smtClean="0"/>
              <a:t>PPE</a:t>
            </a:r>
            <a:endParaRPr lang="en-GB" sz="2400" dirty="0" smtClean="0"/>
          </a:p>
          <a:p>
            <a:pPr marL="342900" indent="-342900"/>
            <a:r>
              <a:rPr lang="en-GB" sz="2400" dirty="0" smtClean="0"/>
              <a:t>Anecdotal evidence of changing relations between staff and citizens</a:t>
            </a:r>
          </a:p>
          <a:p>
            <a:pPr marL="342900" indent="-342900"/>
            <a:r>
              <a:rPr lang="en-GB" sz="2400" dirty="0" smtClean="0"/>
              <a:t>Number </a:t>
            </a:r>
            <a:r>
              <a:rPr lang="en-GB" sz="2400" dirty="0"/>
              <a:t>of incidents </a:t>
            </a:r>
            <a:r>
              <a:rPr lang="en-GB" sz="2400" dirty="0" smtClean="0"/>
              <a:t>reduced – convictions have been secured</a:t>
            </a:r>
          </a:p>
          <a:p>
            <a:pPr marL="342900" indent="-342900"/>
            <a:r>
              <a:rPr lang="en-GB" sz="2400" dirty="0" smtClean="0"/>
              <a:t>If </a:t>
            </a:r>
            <a:r>
              <a:rPr lang="en-GB" sz="2400" dirty="0"/>
              <a:t>they break down, attendants must work in </a:t>
            </a:r>
            <a:r>
              <a:rPr lang="en-GB" sz="2400" dirty="0" smtClean="0"/>
              <a:t>pairs</a:t>
            </a:r>
            <a:endParaRPr lang="en-US" altLang="en-US" sz="2800" b="1" dirty="0">
              <a:cs typeface="Arial" panose="020B0604020202020204" pitchFamily="34" charset="0"/>
            </a:endParaRPr>
          </a:p>
          <a:p>
            <a:pPr marL="342900" indent="-342900"/>
            <a:r>
              <a:rPr lang="en-GB" sz="2400" dirty="0" smtClean="0"/>
              <a:t>Governance, and data processing procedures in place </a:t>
            </a:r>
            <a:endParaRPr lang="en-GB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39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355602" y="1512209"/>
            <a:ext cx="8463280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 smtClean="0">
                <a:cs typeface="Arial" panose="020B0604020202020204" pitchFamily="34" charset="0"/>
              </a:rPr>
              <a:t>Case Study 3: Public Transport</a:t>
            </a:r>
            <a:endParaRPr lang="en-GB" altLang="en-US" sz="12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sz="1200" dirty="0"/>
          </a:p>
          <a:p>
            <a:pPr marL="342900" indent="-342900"/>
            <a:r>
              <a:rPr lang="en-GB" sz="2400" dirty="0"/>
              <a:t>Commenced 2015, Scotland-</a:t>
            </a:r>
            <a:r>
              <a:rPr lang="en-GB" sz="2400" dirty="0" smtClean="0"/>
              <a:t>wide.  </a:t>
            </a:r>
          </a:p>
          <a:p>
            <a:pPr marL="342900" indent="-342900"/>
            <a:r>
              <a:rPr lang="en-GB" sz="2400" dirty="0" smtClean="0"/>
              <a:t>Anecdotal evidence that BWV reduced </a:t>
            </a:r>
            <a:r>
              <a:rPr lang="en-GB" sz="2400" dirty="0"/>
              <a:t>assaults</a:t>
            </a:r>
          </a:p>
          <a:p>
            <a:pPr marL="342900" indent="-342900"/>
            <a:r>
              <a:rPr lang="en-GB" sz="2400" dirty="0" smtClean="0"/>
              <a:t>21 </a:t>
            </a:r>
            <a:r>
              <a:rPr lang="en-GB" sz="2400" dirty="0"/>
              <a:t>devices, switched on when a situation occurs</a:t>
            </a:r>
          </a:p>
          <a:p>
            <a:pPr marL="342900" indent="-342900"/>
            <a:r>
              <a:rPr lang="en-GB" sz="2400" dirty="0" smtClean="0"/>
              <a:t>Downloads </a:t>
            </a:r>
            <a:r>
              <a:rPr lang="en-GB" sz="2400" dirty="0"/>
              <a:t>by supervisor to secure </a:t>
            </a:r>
            <a:r>
              <a:rPr lang="en-GB" sz="2400" dirty="0" smtClean="0"/>
              <a:t>server at end of shift</a:t>
            </a:r>
            <a:endParaRPr lang="en-GB" sz="2400" dirty="0"/>
          </a:p>
          <a:p>
            <a:pPr marL="342900" indent="-342900"/>
            <a:r>
              <a:rPr lang="en-GB" sz="2400" dirty="0" smtClean="0"/>
              <a:t>Retention </a:t>
            </a:r>
            <a:r>
              <a:rPr lang="en-GB" sz="2400" dirty="0"/>
              <a:t>periods for evidential/non-evidential use</a:t>
            </a:r>
          </a:p>
          <a:p>
            <a:pPr marL="342900" indent="-342900"/>
            <a:r>
              <a:rPr lang="en-GB" sz="2400" dirty="0" smtClean="0"/>
              <a:t>Mixed </a:t>
            </a:r>
            <a:r>
              <a:rPr lang="en-GB" sz="2400" dirty="0"/>
              <a:t>reactions from staff, uptake not as great as expected and trade union concerns</a:t>
            </a:r>
          </a:p>
          <a:p>
            <a:pPr marL="342900" indent="-342900"/>
            <a:r>
              <a:rPr lang="en-GB" sz="2400" dirty="0" smtClean="0"/>
              <a:t>Staff </a:t>
            </a:r>
            <a:r>
              <a:rPr lang="en-GB" sz="2400" dirty="0"/>
              <a:t>felt safer, and reactions to them by known offenders improved when BWV was being worn  </a:t>
            </a:r>
          </a:p>
          <a:p>
            <a:pPr marL="342900" indent="-342900"/>
            <a:r>
              <a:rPr lang="en-GB" sz="2400" dirty="0" smtClean="0"/>
              <a:t>Staff perception </a:t>
            </a:r>
            <a:r>
              <a:rPr lang="en-GB" sz="2400" dirty="0"/>
              <a:t>that it is a management </a:t>
            </a:r>
            <a:r>
              <a:rPr lang="en-GB" sz="2400" dirty="0" smtClean="0"/>
              <a:t>tool</a:t>
            </a:r>
          </a:p>
          <a:p>
            <a:pPr marL="342900" indent="-342900"/>
            <a:r>
              <a:rPr lang="en-GB" sz="2400" dirty="0" smtClean="0"/>
              <a:t>Governance, and data processing arrangements unclear </a:t>
            </a:r>
          </a:p>
          <a:p>
            <a:pPr marL="342900" indent="-342900"/>
            <a:endParaRPr lang="en-GB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656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355602" y="1512209"/>
            <a:ext cx="8463280" cy="6407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 smtClean="0">
                <a:cs typeface="Arial" panose="020B0604020202020204" pitchFamily="34" charset="0"/>
              </a:rPr>
              <a:t>Case Study 4: Warden Service</a:t>
            </a:r>
            <a:endParaRPr lang="en-GB" altLang="en-US" sz="12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sz="1200" dirty="0"/>
          </a:p>
          <a:p>
            <a:pPr marL="342900" indent="-342900"/>
            <a:r>
              <a:rPr lang="en-GB" sz="2400" dirty="0"/>
              <a:t>Commenced 2008, whole Council area, 30 devices</a:t>
            </a:r>
          </a:p>
          <a:p>
            <a:pPr marL="342900" indent="-342900"/>
            <a:r>
              <a:rPr lang="en-GB" sz="2400" dirty="0"/>
              <a:t>Discretionary </a:t>
            </a:r>
            <a:r>
              <a:rPr lang="en-GB" sz="2400" dirty="0" smtClean="0"/>
              <a:t>use, Public </a:t>
            </a:r>
            <a:r>
              <a:rPr lang="en-GB" sz="2400" dirty="0"/>
              <a:t>advised </a:t>
            </a:r>
            <a:r>
              <a:rPr lang="en-GB" sz="2400" dirty="0" smtClean="0"/>
              <a:t>when </a:t>
            </a:r>
            <a:r>
              <a:rPr lang="en-GB" sz="2400" dirty="0"/>
              <a:t>switched </a:t>
            </a:r>
            <a:r>
              <a:rPr lang="en-GB" sz="2400" dirty="0" smtClean="0"/>
              <a:t>on</a:t>
            </a:r>
          </a:p>
          <a:p>
            <a:pPr marL="342900" indent="-342900"/>
            <a:r>
              <a:rPr lang="en-GB" sz="2400" dirty="0" smtClean="0"/>
              <a:t>Defined </a:t>
            </a:r>
            <a:r>
              <a:rPr lang="en-GB" sz="2400" dirty="0"/>
              <a:t>retention periods, secure downloads</a:t>
            </a:r>
          </a:p>
          <a:p>
            <a:pPr marL="342900" indent="-342900"/>
            <a:r>
              <a:rPr lang="en-GB" sz="2400" dirty="0" smtClean="0"/>
              <a:t>Initial </a:t>
            </a:r>
            <a:r>
              <a:rPr lang="en-GB" sz="2400" dirty="0"/>
              <a:t>fears that it was a ‘tool’ for </a:t>
            </a:r>
            <a:r>
              <a:rPr lang="en-GB" sz="2400" dirty="0" smtClean="0"/>
              <a:t>management</a:t>
            </a:r>
          </a:p>
          <a:p>
            <a:pPr marL="342900" indent="-342900"/>
            <a:r>
              <a:rPr lang="en-GB" sz="2400" dirty="0" smtClean="0"/>
              <a:t>Provides </a:t>
            </a:r>
            <a:r>
              <a:rPr lang="en-GB" sz="2400" dirty="0"/>
              <a:t>extra security when working late</a:t>
            </a:r>
          </a:p>
          <a:p>
            <a:pPr marL="342900" indent="-342900"/>
            <a:r>
              <a:rPr lang="en-GB" sz="2400" dirty="0" smtClean="0"/>
              <a:t>Some </a:t>
            </a:r>
            <a:r>
              <a:rPr lang="en-GB" sz="2400" dirty="0"/>
              <a:t>counter-reaction by public filming back with </a:t>
            </a:r>
            <a:r>
              <a:rPr lang="en-GB" sz="2400" dirty="0" smtClean="0"/>
              <a:t>mobiles</a:t>
            </a:r>
          </a:p>
          <a:p>
            <a:pPr marL="342900" indent="-342900"/>
            <a:r>
              <a:rPr lang="en-GB" sz="2400" dirty="0" smtClean="0"/>
              <a:t>Provides </a:t>
            </a:r>
            <a:r>
              <a:rPr lang="en-GB" sz="2400" dirty="0"/>
              <a:t>proof of </a:t>
            </a:r>
            <a:r>
              <a:rPr lang="en-GB" sz="2400" dirty="0" smtClean="0"/>
              <a:t>events, </a:t>
            </a:r>
            <a:r>
              <a:rPr lang="en-GB" sz="2400" dirty="0"/>
              <a:t>resolves complaints</a:t>
            </a:r>
          </a:p>
          <a:p>
            <a:pPr marL="342900" indent="-342900"/>
            <a:r>
              <a:rPr lang="en-GB" sz="2400" dirty="0" smtClean="0"/>
              <a:t>Units </a:t>
            </a:r>
            <a:r>
              <a:rPr lang="en-GB" sz="2400" dirty="0"/>
              <a:t>are expensive £500-£600. </a:t>
            </a:r>
            <a:endParaRPr lang="en-GB" sz="2400" dirty="0" smtClean="0"/>
          </a:p>
          <a:p>
            <a:pPr marL="342900" indent="-342900"/>
            <a:r>
              <a:rPr lang="en-GB" sz="2400" dirty="0" smtClean="0"/>
              <a:t>Anecdotal evidence that discretion </a:t>
            </a:r>
            <a:r>
              <a:rPr lang="en-GB" sz="2400" dirty="0"/>
              <a:t>is required by Warden or situation could be inflamed with </a:t>
            </a:r>
            <a:r>
              <a:rPr lang="en-GB" sz="2400" dirty="0" smtClean="0"/>
              <a:t>BWV</a:t>
            </a:r>
          </a:p>
          <a:p>
            <a:pPr marL="342900" indent="-342900"/>
            <a:r>
              <a:rPr lang="en-GB" sz="2400" dirty="0" smtClean="0"/>
              <a:t>Governance, and data processing arrangements unclear </a:t>
            </a:r>
            <a:endParaRPr lang="en-GB" sz="2800" dirty="0"/>
          </a:p>
          <a:p>
            <a:pPr>
              <a:buNone/>
            </a:pPr>
            <a:endParaRPr lang="en-GB" sz="2400" dirty="0" smtClean="0">
              <a:solidFill>
                <a:srgbClr val="FF0000"/>
              </a:solidFill>
            </a:endParaRPr>
          </a:p>
          <a:p>
            <a:pPr marL="342900" indent="-342900"/>
            <a:endParaRPr lang="en-GB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564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355602" y="1512209"/>
            <a:ext cx="8625838" cy="5373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 smtClean="0">
                <a:cs typeface="Arial" panose="020B0604020202020204" pitchFamily="34" charset="0"/>
              </a:rPr>
              <a:t>BWV: Divergent Practices</a:t>
            </a:r>
            <a:endParaRPr lang="en-GB" altLang="en-US" sz="12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sz="1200" dirty="0"/>
          </a:p>
          <a:p>
            <a:pPr>
              <a:buNone/>
            </a:pPr>
            <a:r>
              <a:rPr lang="en-GB" sz="2400" dirty="0" smtClean="0"/>
              <a:t>Evident that a range of practices have emerged around BWV:</a:t>
            </a:r>
          </a:p>
          <a:p>
            <a:pPr marL="342900" indent="-342900"/>
            <a:r>
              <a:rPr lang="en-GB" sz="2400" dirty="0" smtClean="0"/>
              <a:t>Different retention periods</a:t>
            </a:r>
          </a:p>
          <a:p>
            <a:pPr marL="342900" indent="-342900"/>
            <a:r>
              <a:rPr lang="en-GB" sz="2400" dirty="0" smtClean="0"/>
              <a:t>Different technical specifications and capabilities</a:t>
            </a:r>
          </a:p>
          <a:p>
            <a:pPr marL="342900" indent="-342900"/>
            <a:r>
              <a:rPr lang="en-GB" sz="2400" dirty="0" smtClean="0"/>
              <a:t>Different levels of surveillance - when devices are operating</a:t>
            </a:r>
          </a:p>
          <a:p>
            <a:pPr marL="342900" indent="-342900"/>
            <a:r>
              <a:rPr lang="en-GB" sz="2400" dirty="0" smtClean="0"/>
              <a:t>Different perceptions of who is being surveyed - employee and/or service user</a:t>
            </a:r>
          </a:p>
          <a:p>
            <a:pPr marL="342900" indent="-342900"/>
            <a:r>
              <a:rPr lang="en-GB" sz="2400" dirty="0" smtClean="0"/>
              <a:t>Different formal arrangements for governing practice and use – e.g. existence of a Code of Practice</a:t>
            </a:r>
          </a:p>
          <a:p>
            <a:pPr marL="342900" indent="-342900"/>
            <a:r>
              <a:rPr lang="en-GB" sz="2400" dirty="0" smtClean="0"/>
              <a:t>Different arrangements for access to footage</a:t>
            </a:r>
          </a:p>
          <a:p>
            <a:pPr marL="342900" indent="-342900"/>
            <a:r>
              <a:rPr lang="en-GB" sz="2400" dirty="0" smtClean="0"/>
              <a:t>Different levels of training for managers and staff</a:t>
            </a:r>
          </a:p>
          <a:p>
            <a:pPr marL="342900" indent="-342900"/>
            <a:endParaRPr lang="en-GB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01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355602" y="1512212"/>
            <a:ext cx="8646160" cy="5558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 smtClean="0">
                <a:cs typeface="Arial" panose="020B0604020202020204" pitchFamily="34" charset="0"/>
              </a:rPr>
              <a:t>Discussion</a:t>
            </a:r>
            <a:endParaRPr lang="en-GB" altLang="en-US" sz="1200" b="1" dirty="0" smtClean="0">
              <a:cs typeface="Arial" panose="020B0604020202020204" pitchFamily="34" charset="0"/>
            </a:endParaRPr>
          </a:p>
          <a:p>
            <a:pPr marL="342900" indent="-342900"/>
            <a:r>
              <a:rPr lang="en-GB" sz="2400" dirty="0" smtClean="0"/>
              <a:t>BWV diffusing into a range of public service contexts</a:t>
            </a:r>
          </a:p>
          <a:p>
            <a:pPr marL="342900" indent="-342900"/>
            <a:r>
              <a:rPr lang="en-GB" sz="2400" dirty="0"/>
              <a:t>Calls in US/UK for Police to be routinely equipped with BWV</a:t>
            </a:r>
          </a:p>
          <a:p>
            <a:pPr marL="342900" indent="-342900"/>
            <a:r>
              <a:rPr lang="en-GB" sz="2400" dirty="0" smtClean="0"/>
              <a:t>Use of BWV becoming </a:t>
            </a:r>
            <a:r>
              <a:rPr lang="en-GB" sz="2400" dirty="0"/>
              <a:t>normalised in encounters between citizens/public </a:t>
            </a:r>
            <a:r>
              <a:rPr lang="en-GB" sz="2400" dirty="0" smtClean="0"/>
              <a:t>officials</a:t>
            </a:r>
          </a:p>
          <a:p>
            <a:pPr marL="342900" indent="-342900"/>
            <a:r>
              <a:rPr lang="en-GB" sz="2400" dirty="0" smtClean="0"/>
              <a:t>Anecdotal evidence of changing behaviour between surveyor and surveyed (including employer and employee)</a:t>
            </a:r>
            <a:endParaRPr lang="en-GB" sz="2400" dirty="0"/>
          </a:p>
          <a:p>
            <a:pPr marL="342900" indent="-342900"/>
            <a:r>
              <a:rPr lang="en-GB" sz="2400" dirty="0" smtClean="0"/>
              <a:t>A </a:t>
            </a:r>
            <a:r>
              <a:rPr lang="en-GB" sz="2400" dirty="0"/>
              <a:t>new dimension in citizen-state relations? </a:t>
            </a:r>
          </a:p>
          <a:p>
            <a:pPr marL="342900" indent="-342900"/>
            <a:r>
              <a:rPr lang="en-GB" sz="2400" dirty="0" smtClean="0"/>
              <a:t>Diffusion </a:t>
            </a:r>
            <a:r>
              <a:rPr lang="en-GB" sz="2400" dirty="0"/>
              <a:t>of BWV not accompanied by </a:t>
            </a:r>
            <a:r>
              <a:rPr lang="en-GB" sz="2400" dirty="0" smtClean="0"/>
              <a:t>clear guidelines </a:t>
            </a:r>
            <a:r>
              <a:rPr lang="en-GB" sz="2400" dirty="0"/>
              <a:t>covering use or oversight</a:t>
            </a:r>
          </a:p>
          <a:p>
            <a:pPr marL="342900" indent="-342900"/>
            <a:r>
              <a:rPr lang="en-GB" sz="2400" dirty="0" smtClean="0"/>
              <a:t>Differing </a:t>
            </a:r>
            <a:r>
              <a:rPr lang="en-GB" sz="2400" dirty="0"/>
              <a:t>practices to data management and </a:t>
            </a:r>
            <a:r>
              <a:rPr lang="en-GB" sz="2400" dirty="0" smtClean="0"/>
              <a:t>deployment</a:t>
            </a:r>
          </a:p>
          <a:p>
            <a:pPr marL="342900" indent="-342900"/>
            <a:r>
              <a:rPr lang="en-GB" sz="2400" dirty="0" smtClean="0"/>
              <a:t>Reminiscent of initial diffusion of CCTV in mid 1990’s</a:t>
            </a:r>
            <a:endParaRPr lang="en-GB" sz="2400" dirty="0"/>
          </a:p>
          <a:p>
            <a:pPr marL="342900" indent="-342900"/>
            <a:endParaRPr lang="en-GB" sz="24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301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7" y="111760"/>
            <a:ext cx="8129053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355602" y="1512209"/>
            <a:ext cx="8463280" cy="7232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 smtClean="0">
                <a:cs typeface="Arial" panose="020B0604020202020204" pitchFamily="34" charset="0"/>
              </a:rPr>
              <a:t>References</a:t>
            </a:r>
            <a:endParaRPr lang="en-GB" altLang="en-US" sz="12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sz="1200" dirty="0"/>
          </a:p>
          <a:p>
            <a:pPr marL="342900" indent="-342900"/>
            <a:r>
              <a:rPr lang="en-GB" sz="2000" dirty="0" smtClean="0"/>
              <a:t>Data Protection Act 1998</a:t>
            </a:r>
          </a:p>
          <a:p>
            <a:pPr marL="342900" indent="-342900"/>
            <a:r>
              <a:rPr lang="en-GB" sz="2000" dirty="0"/>
              <a:t>ELLIS, T., JENKINS, C. and SMITH, P., 2015. Evaluation of the introduction of personal issue body worn video cameras (Operation Hyperion) on the Isle of Wight: final report to Hampshire Constabulary. </a:t>
            </a:r>
          </a:p>
          <a:p>
            <a:pPr marL="342900" indent="-342900"/>
            <a:r>
              <a:rPr lang="en-GB" sz="2000" dirty="0"/>
              <a:t>HOME OFFICE and the POLICE and CRIME STANDARDS DIRECTORATE, 2007. ‘Guidance for the Police use of Body-Worn Devices’, July, </a:t>
            </a:r>
            <a:r>
              <a:rPr lang="en-GB" sz="2000" dirty="0" smtClean="0"/>
              <a:t>2007</a:t>
            </a:r>
          </a:p>
          <a:p>
            <a:pPr marL="342900" indent="-342900"/>
            <a:r>
              <a:rPr lang="en-GB" sz="2000" dirty="0"/>
              <a:t>PROTECTION OF FREEDOMS ACT, 2012. Ch.1 S.29 (2), (3).</a:t>
            </a:r>
          </a:p>
          <a:p>
            <a:pPr marL="342900" indent="-342900"/>
            <a:r>
              <a:rPr lang="en-GB" sz="2000" dirty="0"/>
              <a:t>REGULATION OF INVESTIGATORY POWERS ACT 2000</a:t>
            </a:r>
            <a:r>
              <a:rPr lang="en-GB" sz="2000" dirty="0" smtClean="0"/>
              <a:t> </a:t>
            </a:r>
          </a:p>
          <a:p>
            <a:pPr marL="342900" indent="-342900"/>
            <a:r>
              <a:rPr lang="en-GB" sz="2000" dirty="0"/>
              <a:t>THE DIGITAL STRATEGY FOR JUSTICE IN SCOTLAND, </a:t>
            </a:r>
            <a:r>
              <a:rPr lang="en-GB" sz="2000"/>
              <a:t>2014</a:t>
            </a:r>
            <a:r>
              <a:rPr lang="en-GB" sz="2000" smtClean="0"/>
              <a:t>.</a:t>
            </a:r>
          </a:p>
          <a:p>
            <a:pPr marL="342900" indent="-342900"/>
            <a:r>
              <a:rPr lang="en-GB" sz="2000" smtClean="0"/>
              <a:t>THE </a:t>
            </a:r>
            <a:r>
              <a:rPr lang="en-GB" sz="2000" dirty="0"/>
              <a:t>SCOTTISH GOVERNMENT, 2011. National Strategy for Public Space CCTV in Scotland, 18.3.11, 19.4</a:t>
            </a:r>
            <a:r>
              <a:rPr lang="en-GB" sz="2000" dirty="0" smtClean="0"/>
              <a:t> </a:t>
            </a:r>
          </a:p>
          <a:p>
            <a:pPr marL="342900" indent="-342900"/>
            <a:r>
              <a:rPr lang="en-GB" sz="2000" dirty="0"/>
              <a:t>ICO Code of </a:t>
            </a:r>
            <a:r>
              <a:rPr lang="en-GB" sz="2000" dirty="0" smtClean="0"/>
              <a:t>Practice 2015: </a:t>
            </a:r>
            <a:r>
              <a:rPr lang="en-GB" sz="2000" dirty="0"/>
              <a:t>‘In the picture: A data protection code of practice for surveillance cameras and personal information</a:t>
            </a:r>
            <a:r>
              <a:rPr lang="en-GB" sz="2000" dirty="0" smtClean="0"/>
              <a:t>’</a:t>
            </a:r>
            <a:endParaRPr lang="en-GB" sz="2000" dirty="0"/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r>
              <a:rPr lang="en-GB" sz="2000" dirty="0" smtClean="0"/>
              <a:t>	</a:t>
            </a:r>
            <a:endParaRPr lang="en-GB" sz="2000" dirty="0"/>
          </a:p>
          <a:p>
            <a:pPr>
              <a:buNone/>
            </a:pPr>
            <a:endParaRPr lang="en-GB" sz="2000" dirty="0"/>
          </a:p>
          <a:p>
            <a:pPr marL="342900" indent="-342900"/>
            <a:endParaRPr lang="en-GB" sz="2000" dirty="0" smtClean="0"/>
          </a:p>
          <a:p>
            <a:pPr marL="342900" indent="-342900"/>
            <a:endParaRPr lang="en-GB" sz="20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6578"/>
            <a:ext cx="2925896" cy="100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522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1264</Words>
  <Application>Microsoft Office PowerPoint</Application>
  <PresentationFormat>On-screen Show (4:3)</PresentationFormat>
  <Paragraphs>185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ＭＳ Ｐゴシック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Stirling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 Leleux</dc:creator>
  <cp:lastModifiedBy>Charles Leleux</cp:lastModifiedBy>
  <cp:revision>39</cp:revision>
  <dcterms:created xsi:type="dcterms:W3CDTF">2015-11-19T13:39:07Z</dcterms:created>
  <dcterms:modified xsi:type="dcterms:W3CDTF">2016-09-20T08:00:29Z</dcterms:modified>
</cp:coreProperties>
</file>