
<file path=[Content_Types].xml><?xml version="1.0" encoding="utf-8"?>
<Types xmlns="http://schemas.openxmlformats.org/package/2006/content-types">
  <Default Extension="xml" ContentType="application/xml"/>
  <Default Extension="jpeg" ContentType="image/jpeg"/>
  <Default Extension="tiff" ContentType="image/tiff"/>
  <Default Extension="emf" ContentType="image/x-emf"/>
  <Default Extension="rels" ContentType="application/vnd.openxmlformats-package.relationships+xml"/>
  <Default Extension="vml" ContentType="application/vnd.openxmlformats-officedocument.vmlDrawing"/>
  <Default Extension="docx" ContentType="application/vnd.openxmlformats-officedocument.wordprocessingml.document"/>
  <Default Extension="bin" ContentType="application/vnd.openxmlformats-officedocument.oleObjec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7" r:id="rId2"/>
    <p:sldMasterId id="2147483663" r:id="rId3"/>
    <p:sldMasterId id="2147483665" r:id="rId4"/>
    <p:sldMasterId id="2147483651" r:id="rId5"/>
  </p:sldMasterIdLst>
  <p:notesMasterIdLst>
    <p:notesMasterId r:id="rId30"/>
  </p:notesMasterIdLst>
  <p:sldIdLst>
    <p:sldId id="256" r:id="rId6"/>
    <p:sldId id="293" r:id="rId7"/>
    <p:sldId id="273" r:id="rId8"/>
    <p:sldId id="272" r:id="rId9"/>
    <p:sldId id="268" r:id="rId10"/>
    <p:sldId id="270" r:id="rId11"/>
    <p:sldId id="263" r:id="rId12"/>
    <p:sldId id="275" r:id="rId13"/>
    <p:sldId id="280" r:id="rId14"/>
    <p:sldId id="278" r:id="rId15"/>
    <p:sldId id="264" r:id="rId16"/>
    <p:sldId id="285" r:id="rId17"/>
    <p:sldId id="282" r:id="rId18"/>
    <p:sldId id="283" r:id="rId19"/>
    <p:sldId id="265" r:id="rId20"/>
    <p:sldId id="286" r:id="rId21"/>
    <p:sldId id="287" r:id="rId22"/>
    <p:sldId id="288" r:id="rId23"/>
    <p:sldId id="289" r:id="rId24"/>
    <p:sldId id="266" r:id="rId25"/>
    <p:sldId id="267" r:id="rId26"/>
    <p:sldId id="290" r:id="rId27"/>
    <p:sldId id="291" r:id="rId28"/>
    <p:sldId id="292"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B2A9"/>
    <a:srgbClr val="CF0072"/>
    <a:srgbClr val="003F7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p:restoredTop sz="78198" autoAdjust="0"/>
  </p:normalViewPr>
  <p:slideViewPr>
    <p:cSldViewPr>
      <p:cViewPr varScale="1">
        <p:scale>
          <a:sx n="72" d="100"/>
          <a:sy n="72" d="100"/>
        </p:scale>
        <p:origin x="2104" y="2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30" Type="http://schemas.openxmlformats.org/officeDocument/2006/relationships/notesMaster" Target="notesMasters/notesMaster1.xml"/><Relationship Id="rId31" Type="http://schemas.openxmlformats.org/officeDocument/2006/relationships/presProps" Target="presProps.xml"/><Relationship Id="rId32" Type="http://schemas.openxmlformats.org/officeDocument/2006/relationships/viewProps" Target="viewProps.xml"/><Relationship Id="rId9" Type="http://schemas.openxmlformats.org/officeDocument/2006/relationships/slide" Target="slides/slide4.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3" Type="http://schemas.openxmlformats.org/officeDocument/2006/relationships/theme" Target="theme/theme1.xml"/><Relationship Id="rId34" Type="http://schemas.openxmlformats.org/officeDocument/2006/relationships/tableStyles" Target="tableStyles.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F98E7FA-845E-4491-8BEC-02A282964091}" type="datetimeFigureOut">
              <a:rPr lang="en-GB" smtClean="0"/>
              <a:t>03/07/2017</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8CE8A3A-4505-4A36-8370-02271AC0EABF}" type="slidenum">
              <a:rPr lang="en-GB" smtClean="0"/>
              <a:t>‹#›</a:t>
            </a:fld>
            <a:endParaRPr lang="en-GB"/>
          </a:p>
        </p:txBody>
      </p:sp>
    </p:spTree>
    <p:extLst>
      <p:ext uri="{BB962C8B-B14F-4D97-AF65-F5344CB8AC3E}">
        <p14:creationId xmlns:p14="http://schemas.microsoft.com/office/powerpoint/2010/main" val="8810986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dirty="0" smtClean="0"/>
              <a:t>PRESENTATION</a:t>
            </a:r>
            <a:r>
              <a:rPr lang="en-GB" sz="1200" b="1" baseline="0" dirty="0" smtClean="0"/>
              <a:t> TITLE SLIDE</a:t>
            </a:r>
            <a:endParaRPr lang="en-GB" sz="1200" b="1" dirty="0" smtClean="0"/>
          </a:p>
          <a:p>
            <a:r>
              <a:rPr lang="en-GB" sz="1200" dirty="0" smtClean="0"/>
              <a:t>A selection</a:t>
            </a:r>
            <a:r>
              <a:rPr lang="en-GB" sz="1200" baseline="0" dirty="0" smtClean="0"/>
              <a:t> of different background types are available under the slide layout feature in the ‘Home’ ribbon.</a:t>
            </a:r>
          </a:p>
          <a:p>
            <a:endParaRPr lang="en-GB" sz="1200" baseline="0" dirty="0" smtClean="0"/>
          </a:p>
          <a:p>
            <a:r>
              <a:rPr lang="en-GB" sz="1200" baseline="0" dirty="0" smtClean="0"/>
              <a:t>The presentation title should size 44 Arial</a:t>
            </a:r>
            <a:endParaRPr lang="en-GB" sz="1200" dirty="0" smtClean="0"/>
          </a:p>
          <a:p>
            <a:endParaRPr lang="en-GB" dirty="0"/>
          </a:p>
        </p:txBody>
      </p:sp>
      <p:sp>
        <p:nvSpPr>
          <p:cNvPr id="4" name="Slide Number Placeholder 3"/>
          <p:cNvSpPr>
            <a:spLocks noGrp="1"/>
          </p:cNvSpPr>
          <p:nvPr>
            <p:ph type="sldNum" sz="quarter" idx="10"/>
          </p:nvPr>
        </p:nvSpPr>
        <p:spPr/>
        <p:txBody>
          <a:bodyPr/>
          <a:lstStyle/>
          <a:p>
            <a:fld id="{08CE8A3A-4505-4A36-8370-02271AC0EABF}" type="slidenum">
              <a:rPr lang="en-GB" smtClean="0"/>
              <a:t>1</a:t>
            </a:fld>
            <a:endParaRPr lang="en-GB"/>
          </a:p>
        </p:txBody>
      </p:sp>
    </p:spTree>
    <p:extLst>
      <p:ext uri="{BB962C8B-B14F-4D97-AF65-F5344CB8AC3E}">
        <p14:creationId xmlns:p14="http://schemas.microsoft.com/office/powerpoint/2010/main" val="31547747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BULLET</a:t>
            </a:r>
            <a:r>
              <a:rPr lang="en-GB" b="1" baseline="0" dirty="0" smtClean="0"/>
              <a:t> </a:t>
            </a:r>
            <a:r>
              <a:rPr lang="en-GB" b="1" dirty="0" smtClean="0"/>
              <a:t>CONTENT</a:t>
            </a:r>
            <a:r>
              <a:rPr lang="en-GB" b="1" baseline="0" dirty="0" smtClean="0"/>
              <a:t> SLIDE</a:t>
            </a:r>
          </a:p>
          <a:p>
            <a:r>
              <a:rPr lang="en-GB" b="0" dirty="0" smtClean="0"/>
              <a:t>A standard bullet content slide</a:t>
            </a:r>
          </a:p>
          <a:p>
            <a:endParaRPr lang="en-GB" dirty="0"/>
          </a:p>
        </p:txBody>
      </p:sp>
      <p:sp>
        <p:nvSpPr>
          <p:cNvPr id="4" name="Slide Number Placeholder 3"/>
          <p:cNvSpPr>
            <a:spLocks noGrp="1"/>
          </p:cNvSpPr>
          <p:nvPr>
            <p:ph type="sldNum" sz="quarter" idx="10"/>
          </p:nvPr>
        </p:nvSpPr>
        <p:spPr/>
        <p:txBody>
          <a:bodyPr/>
          <a:lstStyle/>
          <a:p>
            <a:fld id="{08CE8A3A-4505-4A36-8370-02271AC0EABF}" type="slidenum">
              <a:rPr lang="en-GB" smtClean="0"/>
              <a:t>7</a:t>
            </a:fld>
            <a:endParaRPr lang="en-GB"/>
          </a:p>
        </p:txBody>
      </p:sp>
    </p:spTree>
    <p:extLst>
      <p:ext uri="{BB962C8B-B14F-4D97-AF65-F5344CB8AC3E}">
        <p14:creationId xmlns:p14="http://schemas.microsoft.com/office/powerpoint/2010/main" val="18684075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BULLET</a:t>
            </a:r>
            <a:r>
              <a:rPr lang="en-GB" b="1" baseline="0" dirty="0" smtClean="0"/>
              <a:t> </a:t>
            </a:r>
            <a:r>
              <a:rPr lang="en-GB" b="1" dirty="0" smtClean="0"/>
              <a:t>CONTENT</a:t>
            </a:r>
            <a:r>
              <a:rPr lang="en-GB" b="1" baseline="0" dirty="0" smtClean="0"/>
              <a:t> SLIDE</a:t>
            </a:r>
          </a:p>
          <a:p>
            <a:r>
              <a:rPr lang="en-GB" b="0" dirty="0" smtClean="0"/>
              <a:t>A standard bullet content slide</a:t>
            </a:r>
          </a:p>
          <a:p>
            <a:endParaRPr lang="en-GB" dirty="0"/>
          </a:p>
        </p:txBody>
      </p:sp>
      <p:sp>
        <p:nvSpPr>
          <p:cNvPr id="4" name="Slide Number Placeholder 3"/>
          <p:cNvSpPr>
            <a:spLocks noGrp="1"/>
          </p:cNvSpPr>
          <p:nvPr>
            <p:ph type="sldNum" sz="quarter" idx="10"/>
          </p:nvPr>
        </p:nvSpPr>
        <p:spPr/>
        <p:txBody>
          <a:bodyPr/>
          <a:lstStyle/>
          <a:p>
            <a:fld id="{08CE8A3A-4505-4A36-8370-02271AC0EABF}" type="slidenum">
              <a:rPr lang="en-GB" smtClean="0"/>
              <a:t>11</a:t>
            </a:fld>
            <a:endParaRPr lang="en-GB"/>
          </a:p>
        </p:txBody>
      </p:sp>
    </p:spTree>
    <p:extLst>
      <p:ext uri="{BB962C8B-B14F-4D97-AF65-F5344CB8AC3E}">
        <p14:creationId xmlns:p14="http://schemas.microsoft.com/office/powerpoint/2010/main" val="3386666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BULLET</a:t>
            </a:r>
            <a:r>
              <a:rPr lang="en-GB" b="1" baseline="0" dirty="0" smtClean="0"/>
              <a:t> </a:t>
            </a:r>
            <a:r>
              <a:rPr lang="en-GB" b="1" dirty="0" smtClean="0"/>
              <a:t>CONTENT</a:t>
            </a:r>
            <a:r>
              <a:rPr lang="en-GB" b="1" baseline="0" dirty="0" smtClean="0"/>
              <a:t> SLIDE</a:t>
            </a:r>
          </a:p>
          <a:p>
            <a:r>
              <a:rPr lang="en-GB" b="0" dirty="0" smtClean="0"/>
              <a:t>A standard bullet content slide</a:t>
            </a:r>
          </a:p>
          <a:p>
            <a:endParaRPr lang="en-GB" dirty="0"/>
          </a:p>
        </p:txBody>
      </p:sp>
      <p:sp>
        <p:nvSpPr>
          <p:cNvPr id="4" name="Slide Number Placeholder 3"/>
          <p:cNvSpPr>
            <a:spLocks noGrp="1"/>
          </p:cNvSpPr>
          <p:nvPr>
            <p:ph type="sldNum" sz="quarter" idx="10"/>
          </p:nvPr>
        </p:nvSpPr>
        <p:spPr/>
        <p:txBody>
          <a:bodyPr/>
          <a:lstStyle/>
          <a:p>
            <a:fld id="{08CE8A3A-4505-4A36-8370-02271AC0EABF}" type="slidenum">
              <a:rPr lang="en-GB" smtClean="0"/>
              <a:t>12</a:t>
            </a:fld>
            <a:endParaRPr lang="en-GB"/>
          </a:p>
        </p:txBody>
      </p:sp>
    </p:spTree>
    <p:extLst>
      <p:ext uri="{BB962C8B-B14F-4D97-AF65-F5344CB8AC3E}">
        <p14:creationId xmlns:p14="http://schemas.microsoft.com/office/powerpoint/2010/main" val="19776204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BULLET</a:t>
            </a:r>
            <a:r>
              <a:rPr lang="en-GB" b="1" baseline="0" dirty="0" smtClean="0"/>
              <a:t> </a:t>
            </a:r>
            <a:r>
              <a:rPr lang="en-GB" b="1" dirty="0" smtClean="0"/>
              <a:t>CONTENT</a:t>
            </a:r>
            <a:r>
              <a:rPr lang="en-GB" b="1" baseline="0" dirty="0" smtClean="0"/>
              <a:t> SLIDE</a:t>
            </a:r>
          </a:p>
          <a:p>
            <a:r>
              <a:rPr lang="en-GB" b="0" dirty="0" smtClean="0"/>
              <a:t>A standard bullet content slide</a:t>
            </a:r>
          </a:p>
          <a:p>
            <a:endParaRPr lang="en-GB" dirty="0"/>
          </a:p>
        </p:txBody>
      </p:sp>
      <p:sp>
        <p:nvSpPr>
          <p:cNvPr id="4" name="Slide Number Placeholder 3"/>
          <p:cNvSpPr>
            <a:spLocks noGrp="1"/>
          </p:cNvSpPr>
          <p:nvPr>
            <p:ph type="sldNum" sz="quarter" idx="10"/>
          </p:nvPr>
        </p:nvSpPr>
        <p:spPr/>
        <p:txBody>
          <a:bodyPr/>
          <a:lstStyle/>
          <a:p>
            <a:fld id="{08CE8A3A-4505-4A36-8370-02271AC0EABF}" type="slidenum">
              <a:rPr lang="en-GB" smtClean="0"/>
              <a:t>13</a:t>
            </a:fld>
            <a:endParaRPr lang="en-GB"/>
          </a:p>
        </p:txBody>
      </p:sp>
    </p:spTree>
    <p:extLst>
      <p:ext uri="{BB962C8B-B14F-4D97-AF65-F5344CB8AC3E}">
        <p14:creationId xmlns:p14="http://schemas.microsoft.com/office/powerpoint/2010/main" val="11184113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95536" y="2346449"/>
            <a:ext cx="4390256" cy="1514599"/>
          </a:xfrm>
          <a:prstGeom prst="rect">
            <a:avLst/>
          </a:prstGeom>
        </p:spPr>
        <p:txBody>
          <a:bodyPr/>
          <a:lstStyle>
            <a:lvl1pPr algn="l">
              <a:defRPr>
                <a:solidFill>
                  <a:schemeClr val="bg1"/>
                </a:solidFill>
                <a:latin typeface="Arial" panose="020B0604020202020204" pitchFamily="34" charset="0"/>
                <a:cs typeface="Arial" panose="020B0604020202020204" pitchFamily="34" charset="0"/>
              </a:defRPr>
            </a:lvl1pPr>
          </a:lstStyle>
          <a:p>
            <a:r>
              <a:rPr lang="en-US" dirty="0" smtClean="0"/>
              <a:t>Presentation Title Here</a:t>
            </a:r>
            <a:endParaRPr lang="en-GB" dirty="0"/>
          </a:p>
        </p:txBody>
      </p:sp>
    </p:spTree>
    <p:extLst>
      <p:ext uri="{BB962C8B-B14F-4D97-AF65-F5344CB8AC3E}">
        <p14:creationId xmlns:p14="http://schemas.microsoft.com/office/powerpoint/2010/main" val="301927480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95536" y="2348880"/>
            <a:ext cx="4390256" cy="1514599"/>
          </a:xfrm>
          <a:prstGeom prst="rect">
            <a:avLst/>
          </a:prstGeom>
        </p:spPr>
        <p:txBody>
          <a:bodyPr/>
          <a:lstStyle>
            <a:lvl1pPr algn="l">
              <a:defRPr>
                <a:solidFill>
                  <a:schemeClr val="bg1"/>
                </a:solidFill>
                <a:latin typeface="Arial" panose="020B0604020202020204" pitchFamily="34" charset="0"/>
                <a:cs typeface="Arial" panose="020B0604020202020204" pitchFamily="34" charset="0"/>
              </a:defRPr>
            </a:lvl1pPr>
          </a:lstStyle>
          <a:p>
            <a:r>
              <a:rPr lang="en-US" dirty="0" smtClean="0"/>
              <a:t>Presentation Title Here</a:t>
            </a:r>
            <a:endParaRPr lang="en-GB" dirty="0"/>
          </a:p>
        </p:txBody>
      </p:sp>
    </p:spTree>
    <p:extLst>
      <p:ext uri="{BB962C8B-B14F-4D97-AF65-F5344CB8AC3E}">
        <p14:creationId xmlns:p14="http://schemas.microsoft.com/office/powerpoint/2010/main" val="158699612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95536" y="2346449"/>
            <a:ext cx="4390256" cy="1514599"/>
          </a:xfrm>
          <a:prstGeom prst="rect">
            <a:avLst/>
          </a:prstGeom>
        </p:spPr>
        <p:txBody>
          <a:bodyPr/>
          <a:lstStyle>
            <a:lvl1pPr algn="l">
              <a:defRPr>
                <a:solidFill>
                  <a:schemeClr val="bg1"/>
                </a:solidFill>
                <a:latin typeface="Arial" panose="020B0604020202020204" pitchFamily="34" charset="0"/>
                <a:cs typeface="Arial" panose="020B0604020202020204" pitchFamily="34" charset="0"/>
              </a:defRPr>
            </a:lvl1pPr>
          </a:lstStyle>
          <a:p>
            <a:r>
              <a:rPr lang="en-US" dirty="0" smtClean="0"/>
              <a:t>Presentation Title Here</a:t>
            </a:r>
            <a:endParaRPr lang="en-GB" dirty="0"/>
          </a:p>
        </p:txBody>
      </p:sp>
    </p:spTree>
    <p:extLst>
      <p:ext uri="{BB962C8B-B14F-4D97-AF65-F5344CB8AC3E}">
        <p14:creationId xmlns:p14="http://schemas.microsoft.com/office/powerpoint/2010/main" val="141980026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95536" y="2274441"/>
            <a:ext cx="4390256" cy="1514599"/>
          </a:xfrm>
          <a:prstGeom prst="rect">
            <a:avLst/>
          </a:prstGeom>
        </p:spPr>
        <p:txBody>
          <a:bodyPr/>
          <a:lstStyle>
            <a:lvl1pPr algn="l">
              <a:defRPr>
                <a:solidFill>
                  <a:srgbClr val="003F72"/>
                </a:solidFill>
                <a:latin typeface="Arial" panose="020B0604020202020204" pitchFamily="34" charset="0"/>
                <a:cs typeface="Arial" panose="020B0604020202020204" pitchFamily="34" charset="0"/>
              </a:defRPr>
            </a:lvl1pPr>
          </a:lstStyle>
          <a:p>
            <a:r>
              <a:rPr lang="en-US" dirty="0" smtClean="0"/>
              <a:t>Presentation Title Here</a:t>
            </a:r>
            <a:endParaRPr lang="en-GB" dirty="0"/>
          </a:p>
        </p:txBody>
      </p:sp>
    </p:spTree>
    <p:extLst>
      <p:ext uri="{BB962C8B-B14F-4D97-AF65-F5344CB8AC3E}">
        <p14:creationId xmlns:p14="http://schemas.microsoft.com/office/powerpoint/2010/main" val="319269969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Section 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a:prstGeom prst="rect">
            <a:avLst/>
          </a:prstGeom>
        </p:spPr>
        <p:txBody>
          <a:bodyPr/>
          <a:lstStyle>
            <a:lvl1pPr>
              <a:defRPr sz="4400" i="0" spc="-150">
                <a:solidFill>
                  <a:srgbClr val="38ABBA"/>
                </a:solidFill>
                <a:latin typeface="Arial" panose="020B0604020202020204" pitchFamily="34" charset="0"/>
                <a:cs typeface="Arial" panose="020B0604020202020204" pitchFamily="34" charset="0"/>
              </a:defRPr>
            </a:lvl1pPr>
          </a:lstStyle>
          <a:p>
            <a:r>
              <a:rPr lang="en-US" dirty="0" smtClean="0"/>
              <a:t>Click to edit section title</a:t>
            </a:r>
            <a:endParaRPr lang="en-GB" dirty="0"/>
          </a:p>
        </p:txBody>
      </p:sp>
      <p:sp>
        <p:nvSpPr>
          <p:cNvPr id="3" name="Subtitle 2"/>
          <p:cNvSpPr>
            <a:spLocks noGrp="1"/>
          </p:cNvSpPr>
          <p:nvPr>
            <p:ph type="subTitle" idx="1" hasCustomPrompt="1"/>
          </p:nvPr>
        </p:nvSpPr>
        <p:spPr>
          <a:xfrm>
            <a:off x="1371600" y="3886200"/>
            <a:ext cx="6400800" cy="1752600"/>
          </a:xfrm>
          <a:prstGeom prst="rect">
            <a:avLst/>
          </a:prstGeom>
        </p:spPr>
        <p:txBody>
          <a:bodyPr/>
          <a:lstStyle>
            <a:lvl1pPr marL="0" indent="0" algn="ctr">
              <a:buNone/>
              <a:defRPr sz="2400">
                <a:solidFill>
                  <a:schemeClr val="tx1"/>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section subtitle</a:t>
            </a:r>
            <a:endParaRPr lang="en-GB" dirty="0"/>
          </a:p>
        </p:txBody>
      </p:sp>
    </p:spTree>
    <p:extLst>
      <p:ext uri="{BB962C8B-B14F-4D97-AF65-F5344CB8AC3E}">
        <p14:creationId xmlns:p14="http://schemas.microsoft.com/office/powerpoint/2010/main" val="108601303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7544" y="980728"/>
            <a:ext cx="8229600" cy="1143000"/>
          </a:xfrm>
          <a:prstGeom prst="rect">
            <a:avLst/>
          </a:prstGeom>
        </p:spPr>
        <p:txBody>
          <a:bodyPr anchor="b"/>
          <a:lstStyle>
            <a:lvl1pPr algn="l">
              <a:defRPr>
                <a:solidFill>
                  <a:srgbClr val="00B2A9"/>
                </a:solidFill>
                <a:latin typeface="Arial" panose="020B0604020202020204" pitchFamily="34" charset="0"/>
                <a:cs typeface="Arial" panose="020B0604020202020204" pitchFamily="34" charset="0"/>
              </a:defRPr>
            </a:lvl1pPr>
          </a:lstStyle>
          <a:p>
            <a:r>
              <a:rPr lang="en-US" dirty="0" smtClean="0"/>
              <a:t>Click to add header</a:t>
            </a:r>
            <a:endParaRPr lang="en-GB" dirty="0"/>
          </a:p>
        </p:txBody>
      </p:sp>
      <p:sp>
        <p:nvSpPr>
          <p:cNvPr id="4" name="Subtitle 2"/>
          <p:cNvSpPr>
            <a:spLocks noGrp="1"/>
          </p:cNvSpPr>
          <p:nvPr>
            <p:ph type="subTitle" idx="11" hasCustomPrompt="1"/>
          </p:nvPr>
        </p:nvSpPr>
        <p:spPr>
          <a:xfrm>
            <a:off x="477888" y="2262882"/>
            <a:ext cx="8208912" cy="3830414"/>
          </a:xfrm>
          <a:prstGeom prst="rect">
            <a:avLst/>
          </a:prstGeom>
        </p:spPr>
        <p:txBody>
          <a:bodyPr/>
          <a:lstStyle>
            <a:lvl1pPr marL="0" indent="0" algn="l">
              <a:buNone/>
              <a:defRPr sz="2400" b="0">
                <a:solidFill>
                  <a:schemeClr val="tx1"/>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lvl="0"/>
            <a:r>
              <a:rPr lang="en-US" dirty="0" smtClean="0"/>
              <a:t>Click to add content</a:t>
            </a:r>
          </a:p>
        </p:txBody>
      </p:sp>
    </p:spTree>
    <p:extLst>
      <p:ext uri="{BB962C8B-B14F-4D97-AF65-F5344CB8AC3E}">
        <p14:creationId xmlns:p14="http://schemas.microsoft.com/office/powerpoint/2010/main" val="303841576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57200" y="2287413"/>
            <a:ext cx="8229600" cy="3805883"/>
          </a:xfrm>
          <a:prstGeom prst="rect">
            <a:avLst/>
          </a:prstGeom>
        </p:spPr>
        <p:txBody>
          <a:bodyPr/>
          <a:lstStyle>
            <a:lvl1pPr>
              <a:defRPr sz="24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US" dirty="0" smtClean="0"/>
              <a:t>Click to add bullet content</a:t>
            </a:r>
          </a:p>
          <a:p>
            <a:pPr lvl="1"/>
            <a:r>
              <a:rPr lang="en-US" dirty="0" smtClean="0"/>
              <a:t>Second level</a:t>
            </a:r>
          </a:p>
          <a:p>
            <a:pPr lvl="2"/>
            <a:r>
              <a:rPr lang="en-US" dirty="0" smtClean="0"/>
              <a:t>Third level</a:t>
            </a:r>
          </a:p>
        </p:txBody>
      </p:sp>
      <p:sp>
        <p:nvSpPr>
          <p:cNvPr id="7" name="Title 1"/>
          <p:cNvSpPr>
            <a:spLocks noGrp="1"/>
          </p:cNvSpPr>
          <p:nvPr>
            <p:ph type="title" hasCustomPrompt="1"/>
          </p:nvPr>
        </p:nvSpPr>
        <p:spPr>
          <a:xfrm>
            <a:off x="467544" y="980728"/>
            <a:ext cx="8229600" cy="1143000"/>
          </a:xfrm>
          <a:prstGeom prst="rect">
            <a:avLst/>
          </a:prstGeom>
        </p:spPr>
        <p:txBody>
          <a:bodyPr anchor="b"/>
          <a:lstStyle>
            <a:lvl1pPr algn="l">
              <a:defRPr>
                <a:solidFill>
                  <a:srgbClr val="00B2A9"/>
                </a:solidFill>
                <a:latin typeface="Arial" panose="020B0604020202020204" pitchFamily="34" charset="0"/>
                <a:cs typeface="Arial" panose="020B0604020202020204" pitchFamily="34" charset="0"/>
              </a:defRPr>
            </a:lvl1pPr>
          </a:lstStyle>
          <a:p>
            <a:r>
              <a:rPr lang="en-US" dirty="0" smtClean="0"/>
              <a:t>Click to add header</a:t>
            </a:r>
            <a:endParaRPr lang="en-GB" dirty="0"/>
          </a:p>
        </p:txBody>
      </p:sp>
    </p:spTree>
    <p:extLst>
      <p:ext uri="{BB962C8B-B14F-4D97-AF65-F5344CB8AC3E}">
        <p14:creationId xmlns:p14="http://schemas.microsoft.com/office/powerpoint/2010/main" val="118592214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57200" y="2287413"/>
            <a:ext cx="4038600" cy="3805883"/>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2400" baseline="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smtClean="0"/>
              <a:t>Click to add text content</a:t>
            </a:r>
          </a:p>
          <a:p>
            <a:pPr lvl="0"/>
            <a:endParaRPr lang="en-GB" dirty="0"/>
          </a:p>
        </p:txBody>
      </p:sp>
      <p:sp>
        <p:nvSpPr>
          <p:cNvPr id="4" name="Content Placeholder 3"/>
          <p:cNvSpPr>
            <a:spLocks noGrp="1"/>
          </p:cNvSpPr>
          <p:nvPr>
            <p:ph sz="half" idx="2" hasCustomPrompt="1"/>
          </p:nvPr>
        </p:nvSpPr>
        <p:spPr>
          <a:xfrm>
            <a:off x="4648200" y="2287413"/>
            <a:ext cx="4038600" cy="3805883"/>
          </a:xfrm>
          <a:prstGeom prst="rect">
            <a:avLst/>
          </a:prstGeom>
        </p:spPr>
        <p:txBody>
          <a:bodyPr/>
          <a:lstStyle>
            <a:lvl1pPr>
              <a:defRPr sz="2400" baseline="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dirty="0" smtClean="0"/>
              <a:t>Click to add bullet content</a:t>
            </a:r>
          </a:p>
          <a:p>
            <a:pPr lvl="1"/>
            <a:r>
              <a:rPr lang="en-US" dirty="0" smtClean="0"/>
              <a:t>Second level</a:t>
            </a:r>
          </a:p>
          <a:p>
            <a:pPr lvl="2"/>
            <a:r>
              <a:rPr lang="en-US" dirty="0" smtClean="0"/>
              <a:t>Third level</a:t>
            </a:r>
          </a:p>
        </p:txBody>
      </p:sp>
      <p:sp>
        <p:nvSpPr>
          <p:cNvPr id="11" name="Title 1"/>
          <p:cNvSpPr>
            <a:spLocks noGrp="1"/>
          </p:cNvSpPr>
          <p:nvPr>
            <p:ph type="title" hasCustomPrompt="1"/>
          </p:nvPr>
        </p:nvSpPr>
        <p:spPr>
          <a:xfrm>
            <a:off x="467544" y="980728"/>
            <a:ext cx="8229600" cy="1143000"/>
          </a:xfrm>
          <a:prstGeom prst="rect">
            <a:avLst/>
          </a:prstGeom>
        </p:spPr>
        <p:txBody>
          <a:bodyPr anchor="b"/>
          <a:lstStyle>
            <a:lvl1pPr algn="l">
              <a:defRPr>
                <a:solidFill>
                  <a:srgbClr val="00B2A9"/>
                </a:solidFill>
                <a:latin typeface="Arial" panose="020B0604020202020204" pitchFamily="34" charset="0"/>
                <a:cs typeface="Arial" panose="020B0604020202020204" pitchFamily="34" charset="0"/>
              </a:defRPr>
            </a:lvl1pPr>
          </a:lstStyle>
          <a:p>
            <a:r>
              <a:rPr lang="en-US" dirty="0" smtClean="0"/>
              <a:t>Click to add header</a:t>
            </a:r>
            <a:endParaRPr lang="en-GB" dirty="0"/>
          </a:p>
        </p:txBody>
      </p:sp>
    </p:spTree>
    <p:extLst>
      <p:ext uri="{BB962C8B-B14F-4D97-AF65-F5344CB8AC3E}">
        <p14:creationId xmlns:p14="http://schemas.microsoft.com/office/powerpoint/2010/main" val="380461066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67544" y="2287413"/>
            <a:ext cx="8229600" cy="3805883"/>
          </a:xfrm>
          <a:prstGeom prst="rect">
            <a:avLst/>
          </a:prstGeom>
        </p:spPr>
        <p:txBody>
          <a:bodyPr/>
          <a:lstStyle>
            <a:lvl1pPr marL="0" indent="0">
              <a:buNone/>
              <a:defRPr sz="24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GB" dirty="0" smtClean="0"/>
              <a:t>Click to add content</a:t>
            </a:r>
            <a:endParaRPr lang="en-GB" dirty="0"/>
          </a:p>
        </p:txBody>
      </p:sp>
      <p:sp>
        <p:nvSpPr>
          <p:cNvPr id="4" name="Title 1"/>
          <p:cNvSpPr>
            <a:spLocks noGrp="1"/>
          </p:cNvSpPr>
          <p:nvPr>
            <p:ph type="title" hasCustomPrompt="1"/>
          </p:nvPr>
        </p:nvSpPr>
        <p:spPr>
          <a:xfrm>
            <a:off x="467544" y="980728"/>
            <a:ext cx="8229600" cy="1143000"/>
          </a:xfrm>
          <a:prstGeom prst="rect">
            <a:avLst/>
          </a:prstGeom>
        </p:spPr>
        <p:txBody>
          <a:bodyPr anchor="b"/>
          <a:lstStyle>
            <a:lvl1pPr algn="l">
              <a:defRPr>
                <a:solidFill>
                  <a:srgbClr val="00B2A9"/>
                </a:solidFill>
                <a:latin typeface="Arial" panose="020B0604020202020204" pitchFamily="34" charset="0"/>
                <a:cs typeface="Arial" panose="020B0604020202020204" pitchFamily="34" charset="0"/>
              </a:defRPr>
            </a:lvl1pPr>
          </a:lstStyle>
          <a:p>
            <a:r>
              <a:rPr lang="en-US" dirty="0" smtClean="0"/>
              <a:t>Click to add header</a:t>
            </a:r>
            <a:endParaRPr lang="en-GB" dirty="0"/>
          </a:p>
        </p:txBody>
      </p:sp>
    </p:spTree>
    <p:extLst>
      <p:ext uri="{BB962C8B-B14F-4D97-AF65-F5344CB8AC3E}">
        <p14:creationId xmlns:p14="http://schemas.microsoft.com/office/powerpoint/2010/main" val="240411912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 Id="rId3"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theme" Target="../theme/theme2.xml"/><Relationship Id="rId3"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theme" Target="../theme/theme3.xml"/><Relationship Id="rId3" Type="http://schemas.openxmlformats.org/officeDocument/2006/relationships/image" Target="../media/image3.jpeg"/></Relationships>
</file>

<file path=ppt/slideMasters/_rels/slideMaster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theme" Target="../theme/theme4.xml"/><Relationship Id="rId3" Type="http://schemas.openxmlformats.org/officeDocument/2006/relationships/image" Target="../media/image4.jpeg"/></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slideLayout" Target="../slideLayouts/slideLayout8.xml"/><Relationship Id="rId5" Type="http://schemas.openxmlformats.org/officeDocument/2006/relationships/slideLayout" Target="../slideLayouts/slideLayout9.xml"/><Relationship Id="rId6" Type="http://schemas.openxmlformats.org/officeDocument/2006/relationships/theme" Target="../theme/theme5.xml"/><Relationship Id="rId7" Type="http://schemas.openxmlformats.org/officeDocument/2006/relationships/image" Target="../media/image5.jpeg"/><Relationship Id="rId1" Type="http://schemas.openxmlformats.org/officeDocument/2006/relationships/slideLayout" Target="../slideLayouts/slideLayout5.xml"/><Relationship Id="rId2"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3" cstate="print">
            <a:extLst>
              <a:ext uri="{28A0092B-C50C-407E-A947-70E740481C1C}">
                <a14:useLocalDpi xmlns:a14="http://schemas.microsoft.com/office/drawing/2010/main" val="0"/>
              </a:ext>
            </a:extLst>
          </a:blip>
          <a:srcRect l="5798"/>
          <a:stretch/>
        </p:blipFill>
        <p:spPr>
          <a:xfrm>
            <a:off x="0" y="1"/>
            <a:ext cx="9180512" cy="6891626"/>
          </a:xfrm>
          <a:prstGeom prst="rect">
            <a:avLst/>
          </a:prstGeom>
        </p:spPr>
      </p:pic>
    </p:spTree>
    <p:extLst>
      <p:ext uri="{BB962C8B-B14F-4D97-AF65-F5344CB8AC3E}">
        <p14:creationId xmlns:p14="http://schemas.microsoft.com/office/powerpoint/2010/main" val="746954543"/>
      </p:ext>
    </p:extLst>
  </p:cSld>
  <p:clrMap bg1="lt1" tx1="dk1" bg2="lt2" tx2="dk2" accent1="accent1" accent2="accent2" accent3="accent3" accent4="accent4" accent5="accent5" accent6="accent6" hlink="hlink" folHlink="folHlink"/>
  <p:sldLayoutIdLst>
    <p:sldLayoutId id="2147483649" r:id="rId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3" cstate="print">
            <a:extLst>
              <a:ext uri="{28A0092B-C50C-407E-A947-70E740481C1C}">
                <a14:useLocalDpi xmlns:a14="http://schemas.microsoft.com/office/drawing/2010/main" val="0"/>
              </a:ext>
            </a:extLst>
          </a:blip>
          <a:srcRect l="7060"/>
          <a:stretch/>
        </p:blipFill>
        <p:spPr>
          <a:xfrm>
            <a:off x="0" y="0"/>
            <a:ext cx="9144000" cy="6957391"/>
          </a:xfrm>
          <a:prstGeom prst="rect">
            <a:avLst/>
          </a:prstGeom>
        </p:spPr>
      </p:pic>
    </p:spTree>
    <p:extLst>
      <p:ext uri="{BB962C8B-B14F-4D97-AF65-F5344CB8AC3E}">
        <p14:creationId xmlns:p14="http://schemas.microsoft.com/office/powerpoint/2010/main" val="1704545250"/>
      </p:ext>
    </p:extLst>
  </p:cSld>
  <p:clrMap bg1="lt1" tx1="dk1" bg2="lt2" tx2="dk2" accent1="accent1" accent2="accent2" accent3="accent3" accent4="accent4" accent5="accent5" accent6="accent6" hlink="hlink" folHlink="folHlink"/>
  <p:sldLayoutIdLst>
    <p:sldLayoutId id="2147483668" r:id="rId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3" cstate="print">
            <a:extLst>
              <a:ext uri="{28A0092B-C50C-407E-A947-70E740481C1C}">
                <a14:useLocalDpi xmlns:a14="http://schemas.microsoft.com/office/drawing/2010/main" val="0"/>
              </a:ext>
            </a:extLst>
          </a:blip>
          <a:srcRect l="6279"/>
          <a:stretch/>
        </p:blipFill>
        <p:spPr>
          <a:xfrm>
            <a:off x="0" y="0"/>
            <a:ext cx="9144000" cy="6899433"/>
          </a:xfrm>
          <a:prstGeom prst="rect">
            <a:avLst/>
          </a:prstGeom>
        </p:spPr>
      </p:pic>
    </p:spTree>
    <p:extLst>
      <p:ext uri="{BB962C8B-B14F-4D97-AF65-F5344CB8AC3E}">
        <p14:creationId xmlns:p14="http://schemas.microsoft.com/office/powerpoint/2010/main" val="2144798834"/>
      </p:ext>
    </p:extLst>
  </p:cSld>
  <p:clrMap bg1="lt1" tx1="dk1" bg2="lt2" tx2="dk2" accent1="accent1" accent2="accent2" accent3="accent3" accent4="accent4" accent5="accent5" accent6="accent6" hlink="hlink" folHlink="folHlink"/>
  <p:sldLayoutIdLst>
    <p:sldLayoutId id="2147483664" r:id="rId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3" cstate="print">
            <a:extLst>
              <a:ext uri="{28A0092B-C50C-407E-A947-70E740481C1C}">
                <a14:useLocalDpi xmlns:a14="http://schemas.microsoft.com/office/drawing/2010/main" val="0"/>
              </a:ext>
            </a:extLst>
          </a:blip>
          <a:srcRect l="5712"/>
          <a:stretch/>
        </p:blipFill>
        <p:spPr>
          <a:xfrm>
            <a:off x="0" y="0"/>
            <a:ext cx="9144000" cy="6857999"/>
          </a:xfrm>
          <a:prstGeom prst="rect">
            <a:avLst/>
          </a:prstGeom>
        </p:spPr>
      </p:pic>
    </p:spTree>
    <p:extLst>
      <p:ext uri="{BB962C8B-B14F-4D97-AF65-F5344CB8AC3E}">
        <p14:creationId xmlns:p14="http://schemas.microsoft.com/office/powerpoint/2010/main" val="2743107551"/>
      </p:ext>
    </p:extLst>
  </p:cSld>
  <p:clrMap bg1="lt1" tx1="dk1" bg2="lt2" tx2="dk2" accent1="accent1" accent2="accent2" accent3="accent3" accent4="accent4" accent5="accent5" accent6="accent6" hlink="hlink" folHlink="folHlink"/>
  <p:sldLayoutIdLst>
    <p:sldLayoutId id="2147483666" r:id="rId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7" cstate="print">
            <a:extLst>
              <a:ext uri="{28A0092B-C50C-407E-A947-70E740481C1C}">
                <a14:useLocalDpi xmlns:a14="http://schemas.microsoft.com/office/drawing/2010/main" val="0"/>
              </a:ext>
            </a:extLst>
          </a:blip>
          <a:srcRect l="5712"/>
          <a:stretch/>
        </p:blipFill>
        <p:spPr>
          <a:xfrm>
            <a:off x="0" y="0"/>
            <a:ext cx="9144000" cy="6857999"/>
          </a:xfrm>
          <a:prstGeom prst="rect">
            <a:avLst/>
          </a:prstGeom>
        </p:spPr>
      </p:pic>
    </p:spTree>
    <p:extLst>
      <p:ext uri="{BB962C8B-B14F-4D97-AF65-F5344CB8AC3E}">
        <p14:creationId xmlns:p14="http://schemas.microsoft.com/office/powerpoint/2010/main" val="2721526554"/>
      </p:ext>
    </p:extLst>
  </p:cSld>
  <p:clrMap bg1="lt1" tx1="dk1" bg2="lt2" tx2="dk2" accent1="accent1" accent2="accent2" accent3="accent3" accent4="accent4" accent5="accent5" accent6="accent6" hlink="hlink" folHlink="folHlink"/>
  <p:sldLayoutIdLst>
    <p:sldLayoutId id="2147483671" r:id="rId1"/>
    <p:sldLayoutId id="2147483669" r:id="rId2"/>
    <p:sldLayoutId id="2147483653" r:id="rId3"/>
    <p:sldLayoutId id="2147483655" r:id="rId4"/>
    <p:sldLayoutId id="2147483670" r:id="rId5"/>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tif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package" Target="../embeddings/Microsoft_Word_Document1.docx"/><Relationship Id="rId5" Type="http://schemas.openxmlformats.org/officeDocument/2006/relationships/image" Target="../media/image7.emf"/><Relationship Id="rId1" Type="http://schemas.openxmlformats.org/officeDocument/2006/relationships/vmlDrawing" Target="../drawings/vmlDrawing1.vml"/><Relationship Id="rId2"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692696"/>
            <a:ext cx="4248472" cy="5416868"/>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800" b="1" u="none" strike="noStrike" kern="0" cap="none" spc="0" normalizeH="0" baseline="0" noProof="0" dirty="0" smtClean="0">
                <a:ln>
                  <a:noFill/>
                </a:ln>
                <a:solidFill>
                  <a:schemeClr val="bg1"/>
                </a:solidFill>
                <a:effectLst/>
                <a:uLnTx/>
                <a:uFillTx/>
                <a:latin typeface="Arial" panose="020B0604020202020204" pitchFamily="34" charset="0"/>
                <a:ea typeface="+mj-ea"/>
                <a:cs typeface="Arial" panose="020B0604020202020204" pitchFamily="34" charset="0"/>
              </a:rPr>
              <a:t>An Exploratory </a:t>
            </a:r>
          </a:p>
          <a:p>
            <a:pPr marL="0" marR="0" lvl="0" indent="0" defTabSz="914400" eaLnBrk="1" fontAlgn="auto" latinLnBrk="0" hangingPunct="1">
              <a:lnSpc>
                <a:spcPct val="100000"/>
              </a:lnSpc>
              <a:spcBef>
                <a:spcPts val="0"/>
              </a:spcBef>
              <a:spcAft>
                <a:spcPts val="0"/>
              </a:spcAft>
              <a:buClrTx/>
              <a:buSzTx/>
              <a:buFontTx/>
              <a:buNone/>
              <a:tabLst/>
              <a:defRPr/>
            </a:pPr>
            <a:r>
              <a:rPr kumimoji="0" lang="en-GB" sz="2800" b="1" u="none" strike="noStrike" kern="0" cap="none" spc="0" normalizeH="0" baseline="0" noProof="0" dirty="0" smtClean="0">
                <a:ln>
                  <a:noFill/>
                </a:ln>
                <a:solidFill>
                  <a:schemeClr val="bg1"/>
                </a:solidFill>
                <a:effectLst/>
                <a:uLnTx/>
                <a:uFillTx/>
                <a:latin typeface="Arial" panose="020B0604020202020204" pitchFamily="34" charset="0"/>
                <a:ea typeface="+mj-ea"/>
                <a:cs typeface="Arial" panose="020B0604020202020204" pitchFamily="34" charset="0"/>
              </a:rPr>
              <a:t>Study Of Fairness Perceptions</a:t>
            </a:r>
          </a:p>
          <a:p>
            <a:pPr marL="0" marR="0" lvl="0" indent="0" defTabSz="914400" eaLnBrk="1" fontAlgn="auto" latinLnBrk="0" hangingPunct="1">
              <a:lnSpc>
                <a:spcPct val="100000"/>
              </a:lnSpc>
              <a:spcBef>
                <a:spcPts val="0"/>
              </a:spcBef>
              <a:spcAft>
                <a:spcPts val="0"/>
              </a:spcAft>
              <a:buClrTx/>
              <a:buSzTx/>
              <a:buFontTx/>
              <a:buNone/>
              <a:tabLst/>
              <a:defRPr/>
            </a:pPr>
            <a:r>
              <a:rPr kumimoji="0" lang="en-GB" sz="2800" b="1" u="none" strike="noStrike" kern="0" cap="none" spc="0" normalizeH="0" baseline="0" noProof="0" dirty="0" smtClean="0">
                <a:ln>
                  <a:noFill/>
                </a:ln>
                <a:solidFill>
                  <a:schemeClr val="bg1"/>
                </a:solidFill>
                <a:effectLst/>
                <a:uLnTx/>
                <a:uFillTx/>
                <a:latin typeface="Arial" panose="020B0604020202020204" pitchFamily="34" charset="0"/>
                <a:ea typeface="+mj-ea"/>
                <a:cs typeface="Arial" panose="020B0604020202020204" pitchFamily="34" charset="0"/>
              </a:rPr>
              <a:t>In Supply Chain Relationships</a:t>
            </a:r>
          </a:p>
          <a:p>
            <a:pPr marL="0" marR="0" lvl="0" indent="0" defTabSz="914400" eaLnBrk="1" fontAlgn="auto" latinLnBrk="0" hangingPunct="1">
              <a:lnSpc>
                <a:spcPct val="100000"/>
              </a:lnSpc>
              <a:spcBef>
                <a:spcPts val="0"/>
              </a:spcBef>
              <a:spcAft>
                <a:spcPts val="0"/>
              </a:spcAft>
              <a:buClrTx/>
              <a:buSzTx/>
              <a:buFontTx/>
              <a:buNone/>
              <a:tabLst/>
              <a:defRPr/>
            </a:pPr>
            <a:endParaRPr kumimoji="0" lang="en-GB" sz="2800" b="1" u="none" strike="noStrike" kern="0" cap="none" spc="0" normalizeH="0" baseline="0" noProof="0" dirty="0" smtClean="0">
              <a:ln>
                <a:noFill/>
              </a:ln>
              <a:solidFill>
                <a:schemeClr val="bg1"/>
              </a:solidFill>
              <a:effectLst/>
              <a:uLnTx/>
              <a:uFillTx/>
              <a:latin typeface="Arial" panose="020B0604020202020204" pitchFamily="34" charset="0"/>
              <a:ea typeface="+mj-ea"/>
              <a:cs typeface="Arial" panose="020B0604020202020204" pitchFamily="34" charset="0"/>
            </a:endParaRPr>
          </a:p>
          <a:p>
            <a:pPr lvl="0"/>
            <a:endParaRPr lang="en-GB" sz="3200" kern="0" dirty="0" smtClean="0">
              <a:solidFill>
                <a:schemeClr val="bg1"/>
              </a:solidFill>
            </a:endParaRPr>
          </a:p>
          <a:p>
            <a:pPr lvl="0"/>
            <a:endParaRPr lang="en-GB" sz="3200" kern="0" dirty="0" smtClean="0">
              <a:solidFill>
                <a:schemeClr val="bg1"/>
              </a:solidFill>
            </a:endParaRPr>
          </a:p>
          <a:p>
            <a:pPr lvl="0"/>
            <a:endParaRPr lang="en-GB" sz="3200" kern="0" dirty="0">
              <a:solidFill>
                <a:schemeClr val="bg1"/>
              </a:solidFill>
            </a:endParaRPr>
          </a:p>
          <a:p>
            <a:pPr lvl="0"/>
            <a:endParaRPr lang="en-GB" sz="3200" kern="0" dirty="0" smtClean="0">
              <a:solidFill>
                <a:schemeClr val="bg1"/>
              </a:solidFill>
            </a:endParaRPr>
          </a:p>
          <a:p>
            <a:pPr lvl="0"/>
            <a:r>
              <a:rPr lang="en-GB" sz="2500" kern="0" dirty="0" smtClean="0">
                <a:solidFill>
                  <a:schemeClr val="bg1"/>
                </a:solidFill>
              </a:rPr>
              <a:t>Adegboyega </a:t>
            </a:r>
            <a:r>
              <a:rPr lang="en-GB" sz="2500" kern="0" dirty="0">
                <a:solidFill>
                  <a:schemeClr val="bg1"/>
                </a:solidFill>
              </a:rPr>
              <a:t>Oyedijo, Ying Yang, Chris Hicks, Jingxin </a:t>
            </a:r>
            <a:r>
              <a:rPr lang="en-GB" sz="2500" kern="0" dirty="0" smtClean="0">
                <a:solidFill>
                  <a:schemeClr val="bg1"/>
                </a:solidFill>
              </a:rPr>
              <a:t>Dong</a:t>
            </a:r>
            <a:endParaRPr lang="en-GB" sz="2500" kern="0" dirty="0">
              <a:solidFill>
                <a:schemeClr val="bg1"/>
              </a:solidFill>
            </a:endParaRPr>
          </a:p>
        </p:txBody>
      </p:sp>
    </p:spTree>
    <p:extLst>
      <p:ext uri="{BB962C8B-B14F-4D97-AF65-F5344CB8AC3E}">
        <p14:creationId xmlns:p14="http://schemas.microsoft.com/office/powerpoint/2010/main" val="39225652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647056" y="2213575"/>
            <a:ext cx="7813376" cy="3591689"/>
          </a:xfrm>
          <a:prstGeom prst="rect">
            <a:avLst/>
          </a:prstGeom>
        </p:spPr>
      </p:pic>
      <p:sp>
        <p:nvSpPr>
          <p:cNvPr id="3" name="Title 2"/>
          <p:cNvSpPr>
            <a:spLocks noGrp="1"/>
          </p:cNvSpPr>
          <p:nvPr>
            <p:ph type="title"/>
          </p:nvPr>
        </p:nvSpPr>
        <p:spPr>
          <a:xfrm>
            <a:off x="395536" y="548680"/>
            <a:ext cx="8229600" cy="648072"/>
          </a:xfrm>
        </p:spPr>
        <p:txBody>
          <a:bodyPr/>
          <a:lstStyle/>
          <a:p>
            <a:pPr lvl="0"/>
            <a:r>
              <a:rPr lang="en-GB" dirty="0">
                <a:solidFill>
                  <a:prstClr val="black"/>
                </a:solidFill>
              </a:rPr>
              <a:t/>
            </a:r>
            <a:br>
              <a:rPr lang="en-GB" dirty="0">
                <a:solidFill>
                  <a:prstClr val="black"/>
                </a:solidFill>
              </a:rPr>
            </a:br>
            <a:endParaRPr lang="en-US" dirty="0"/>
          </a:p>
        </p:txBody>
      </p:sp>
      <p:sp>
        <p:nvSpPr>
          <p:cNvPr id="5" name="TextBox 4"/>
          <p:cNvSpPr txBox="1"/>
          <p:nvPr/>
        </p:nvSpPr>
        <p:spPr>
          <a:xfrm>
            <a:off x="647056" y="1607223"/>
            <a:ext cx="8496944" cy="584775"/>
          </a:xfrm>
          <a:prstGeom prst="rect">
            <a:avLst/>
          </a:prstGeom>
          <a:noFill/>
        </p:spPr>
        <p:txBody>
          <a:bodyPr wrap="square" rtlCol="0">
            <a:spAutoFit/>
          </a:bodyPr>
          <a:lstStyle/>
          <a:p>
            <a:r>
              <a:rPr lang="en-GB" sz="1600" i="1" dirty="0">
                <a:solidFill>
                  <a:prstClr val="black"/>
                </a:solidFill>
              </a:rPr>
              <a:t>‘‘As a firm established to make profit, how can you be in a relationship where fairness (or justice) is absent or not valued by other members of the supply chain?’’ </a:t>
            </a:r>
            <a:r>
              <a:rPr lang="en-GB" sz="1600" i="1" dirty="0" smtClean="0">
                <a:solidFill>
                  <a:prstClr val="black"/>
                </a:solidFill>
              </a:rPr>
              <a:t>(Purchasing </a:t>
            </a:r>
            <a:r>
              <a:rPr lang="en-GB" sz="1600" i="1" dirty="0">
                <a:solidFill>
                  <a:prstClr val="black"/>
                </a:solidFill>
              </a:rPr>
              <a:t>Manager)</a:t>
            </a:r>
            <a:endParaRPr lang="en-US" sz="1600" i="1" dirty="0"/>
          </a:p>
        </p:txBody>
      </p:sp>
    </p:spTree>
    <p:extLst>
      <p:ext uri="{BB962C8B-B14F-4D97-AF65-F5344CB8AC3E}">
        <p14:creationId xmlns:p14="http://schemas.microsoft.com/office/powerpoint/2010/main" val="12642906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38018" y="1644824"/>
            <a:ext cx="8229600" cy="4736504"/>
          </a:xfrm>
        </p:spPr>
        <p:txBody>
          <a:bodyPr/>
          <a:lstStyle/>
          <a:p>
            <a:pPr marL="0" lvl="0" indent="0">
              <a:buNone/>
            </a:pPr>
            <a:endParaRPr lang="en-GB" sz="1600" dirty="0" smtClean="0">
              <a:solidFill>
                <a:prstClr val="black"/>
              </a:solidFill>
            </a:endParaRPr>
          </a:p>
          <a:p>
            <a:pPr lvl="0"/>
            <a:r>
              <a:rPr lang="en-GB" sz="1600" dirty="0">
                <a:solidFill>
                  <a:prstClr val="black"/>
                </a:solidFill>
              </a:rPr>
              <a:t>This matter is ever more becoming a concern for business to business relationships within the supply chain</a:t>
            </a:r>
            <a:r>
              <a:rPr lang="en-GB" sz="1600" dirty="0" smtClean="0">
                <a:solidFill>
                  <a:prstClr val="black"/>
                </a:solidFill>
              </a:rPr>
              <a:t>.</a:t>
            </a:r>
          </a:p>
          <a:p>
            <a:pPr marL="0" lvl="0" indent="0">
              <a:buNone/>
            </a:pPr>
            <a:endParaRPr lang="en-GB" sz="1600" dirty="0" smtClean="0">
              <a:solidFill>
                <a:prstClr val="black"/>
              </a:solidFill>
            </a:endParaRPr>
          </a:p>
          <a:p>
            <a:pPr lvl="0"/>
            <a:r>
              <a:rPr lang="en-US" sz="1600" dirty="0">
                <a:solidFill>
                  <a:prstClr val="black"/>
                </a:solidFill>
              </a:rPr>
              <a:t>Today’s competitive environment has increased the importance of building and maintaining effective business relationships (Johnston et al., 2004). </a:t>
            </a:r>
            <a:endParaRPr lang="en-US" sz="1600" dirty="0" smtClean="0">
              <a:solidFill>
                <a:prstClr val="black"/>
              </a:solidFill>
            </a:endParaRPr>
          </a:p>
          <a:p>
            <a:pPr lvl="0"/>
            <a:endParaRPr lang="en-US" sz="1600" dirty="0">
              <a:solidFill>
                <a:prstClr val="black"/>
              </a:solidFill>
            </a:endParaRPr>
          </a:p>
          <a:p>
            <a:pPr lvl="0"/>
            <a:r>
              <a:rPr lang="en-US" sz="1600" dirty="0">
                <a:solidFill>
                  <a:prstClr val="black"/>
                </a:solidFill>
              </a:rPr>
              <a:t>The fundamental assumption of SCM is that long-lasting relationships between </a:t>
            </a:r>
            <a:r>
              <a:rPr lang="en-US" sz="1600" dirty="0" smtClean="0">
                <a:solidFill>
                  <a:prstClr val="black"/>
                </a:solidFill>
              </a:rPr>
              <a:t>chain members can </a:t>
            </a:r>
            <a:r>
              <a:rPr lang="en-US" sz="1600" dirty="0">
                <a:solidFill>
                  <a:prstClr val="black"/>
                </a:solidFill>
              </a:rPr>
              <a:t>provide significant opportunities for gaining competitive advantage (Palmatier et al., 2008). </a:t>
            </a:r>
            <a:endParaRPr lang="en-US" sz="1600" dirty="0" smtClean="0">
              <a:solidFill>
                <a:prstClr val="black"/>
              </a:solidFill>
            </a:endParaRPr>
          </a:p>
          <a:p>
            <a:pPr lvl="0"/>
            <a:endParaRPr lang="en-US" sz="1600" dirty="0">
              <a:solidFill>
                <a:prstClr val="black"/>
              </a:solidFill>
            </a:endParaRPr>
          </a:p>
          <a:p>
            <a:pPr lvl="0"/>
            <a:r>
              <a:rPr lang="en-US" sz="1600" dirty="0" smtClean="0">
                <a:solidFill>
                  <a:prstClr val="black"/>
                </a:solidFill>
              </a:rPr>
              <a:t>Yet, </a:t>
            </a:r>
            <a:r>
              <a:rPr lang="en-GB" sz="1600" dirty="0" smtClean="0">
                <a:solidFill>
                  <a:prstClr val="black"/>
                </a:solidFill>
              </a:rPr>
              <a:t>by </a:t>
            </a:r>
            <a:r>
              <a:rPr lang="en-GB" sz="1600" dirty="0">
                <a:solidFill>
                  <a:prstClr val="black"/>
                </a:solidFill>
              </a:rPr>
              <a:t>collaborating with </a:t>
            </a:r>
            <a:r>
              <a:rPr lang="en-GB" sz="1600" dirty="0" smtClean="0">
                <a:solidFill>
                  <a:prstClr val="black"/>
                </a:solidFill>
              </a:rPr>
              <a:t>independent </a:t>
            </a:r>
            <a:r>
              <a:rPr lang="en-GB" sz="1600" dirty="0">
                <a:solidFill>
                  <a:prstClr val="black"/>
                </a:solidFill>
              </a:rPr>
              <a:t>firms, concerns arise about whether the benefits, rewards and risks of relationships are apportioned in a fair (</a:t>
            </a:r>
            <a:r>
              <a:rPr lang="en-GB" sz="1600" i="1" dirty="0">
                <a:solidFill>
                  <a:prstClr val="black"/>
                </a:solidFill>
              </a:rPr>
              <a:t>just</a:t>
            </a:r>
            <a:r>
              <a:rPr lang="en-GB" sz="1600" dirty="0">
                <a:solidFill>
                  <a:prstClr val="black"/>
                </a:solidFill>
              </a:rPr>
              <a:t>) and satisfactory manner.</a:t>
            </a:r>
          </a:p>
          <a:p>
            <a:pPr lvl="0"/>
            <a:endParaRPr lang="en-US" sz="1600" dirty="0">
              <a:solidFill>
                <a:prstClr val="black"/>
              </a:solidFill>
            </a:endParaRPr>
          </a:p>
          <a:p>
            <a:pPr lvl="0"/>
            <a:endParaRPr lang="en-US" sz="1600" dirty="0">
              <a:solidFill>
                <a:prstClr val="black"/>
              </a:solidFill>
            </a:endParaRPr>
          </a:p>
          <a:p>
            <a:pPr lvl="0"/>
            <a:endParaRPr lang="en-GB" sz="1800" dirty="0">
              <a:solidFill>
                <a:prstClr val="black"/>
              </a:solidFill>
            </a:endParaRPr>
          </a:p>
          <a:p>
            <a:pPr lvl="0"/>
            <a:endParaRPr lang="en-GB" sz="1800" dirty="0">
              <a:solidFill>
                <a:prstClr val="black"/>
              </a:solidFill>
            </a:endParaRPr>
          </a:p>
          <a:p>
            <a:endParaRPr lang="en-GB" dirty="0"/>
          </a:p>
        </p:txBody>
      </p:sp>
      <p:sp>
        <p:nvSpPr>
          <p:cNvPr id="3" name="Title 2"/>
          <p:cNvSpPr>
            <a:spLocks noGrp="1"/>
          </p:cNvSpPr>
          <p:nvPr>
            <p:ph type="title"/>
          </p:nvPr>
        </p:nvSpPr>
        <p:spPr>
          <a:xfrm>
            <a:off x="467544" y="692696"/>
            <a:ext cx="8229600" cy="792088"/>
          </a:xfrm>
        </p:spPr>
        <p:txBody>
          <a:bodyPr/>
          <a:lstStyle/>
          <a:p>
            <a:r>
              <a:rPr lang="en-GB" dirty="0" smtClean="0"/>
              <a:t>Introduction</a:t>
            </a:r>
            <a:endParaRPr lang="en-GB" dirty="0"/>
          </a:p>
        </p:txBody>
      </p:sp>
    </p:spTree>
    <p:extLst>
      <p:ext uri="{BB962C8B-B14F-4D97-AF65-F5344CB8AC3E}">
        <p14:creationId xmlns:p14="http://schemas.microsoft.com/office/powerpoint/2010/main" val="20108302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28800"/>
            <a:ext cx="8229600" cy="4536504"/>
          </a:xfrm>
        </p:spPr>
        <p:txBody>
          <a:bodyPr/>
          <a:lstStyle/>
          <a:p>
            <a:r>
              <a:rPr lang="en-GB" sz="1600" dirty="0" smtClean="0">
                <a:solidFill>
                  <a:prstClr val="black"/>
                </a:solidFill>
              </a:rPr>
              <a:t>Evident </a:t>
            </a:r>
            <a:r>
              <a:rPr lang="en-GB" sz="1600" dirty="0">
                <a:solidFill>
                  <a:prstClr val="black"/>
                </a:solidFill>
              </a:rPr>
              <a:t>in today’s supply chains where chain partners portray opportunistic and unethical behaviours using their bargaining power negatively and betraying partner’s trust (Villena et al., 2011). </a:t>
            </a:r>
            <a:endParaRPr lang="en-GB" sz="1600" dirty="0" smtClean="0">
              <a:solidFill>
                <a:prstClr val="black"/>
              </a:solidFill>
            </a:endParaRPr>
          </a:p>
          <a:p>
            <a:endParaRPr lang="en-GB" sz="1600" dirty="0">
              <a:solidFill>
                <a:prstClr val="black"/>
              </a:solidFill>
            </a:endParaRPr>
          </a:p>
          <a:p>
            <a:r>
              <a:rPr lang="en-GB" sz="1600" dirty="0">
                <a:solidFill>
                  <a:prstClr val="black"/>
                </a:solidFill>
              </a:rPr>
              <a:t>To leverage the capabilities of partners, firms need to establish a strong relationship that encompasses high levels of trust, commitment and satisfaction (McIvor, 2009</a:t>
            </a:r>
            <a:r>
              <a:rPr lang="en-GB" sz="1600" dirty="0" smtClean="0">
                <a:solidFill>
                  <a:prstClr val="black"/>
                </a:solidFill>
              </a:rPr>
              <a:t>).</a:t>
            </a:r>
          </a:p>
          <a:p>
            <a:endParaRPr lang="en-GB" sz="1600" dirty="0">
              <a:solidFill>
                <a:prstClr val="black"/>
              </a:solidFill>
            </a:endParaRPr>
          </a:p>
          <a:p>
            <a:r>
              <a:rPr lang="en-GB" sz="1600" dirty="0" smtClean="0">
                <a:solidFill>
                  <a:prstClr val="black"/>
                </a:solidFill>
              </a:rPr>
              <a:t>Underlying </a:t>
            </a:r>
            <a:r>
              <a:rPr lang="en-GB" sz="1600" dirty="0">
                <a:solidFill>
                  <a:prstClr val="black"/>
                </a:solidFill>
              </a:rPr>
              <a:t>these behaviours is the recognition that supply chain relationships involve both economic and social interactions (Griffith et al., 2006). </a:t>
            </a:r>
            <a:endParaRPr lang="en-GB" sz="1600" dirty="0" smtClean="0">
              <a:solidFill>
                <a:prstClr val="black"/>
              </a:solidFill>
            </a:endParaRPr>
          </a:p>
          <a:p>
            <a:endParaRPr lang="en-GB" sz="1600" dirty="0">
              <a:solidFill>
                <a:prstClr val="black"/>
              </a:solidFill>
            </a:endParaRPr>
          </a:p>
          <a:p>
            <a:r>
              <a:rPr lang="en-GB" sz="1600" dirty="0" smtClean="0">
                <a:solidFill>
                  <a:prstClr val="black"/>
                </a:solidFill>
              </a:rPr>
              <a:t>As </a:t>
            </a:r>
            <a:r>
              <a:rPr lang="en-GB" sz="1600" dirty="0">
                <a:solidFill>
                  <a:prstClr val="black"/>
                </a:solidFill>
              </a:rPr>
              <a:t>social transactions, supply chain relationships require partners to act and perform activities in a fair and satisfactory manner to be beneficial to all (Liu et al., 2012).</a:t>
            </a:r>
          </a:p>
          <a:p>
            <a:pPr lvl="0"/>
            <a:endParaRPr lang="en-GB" sz="1600" dirty="0">
              <a:solidFill>
                <a:prstClr val="black"/>
              </a:solidFill>
            </a:endParaRPr>
          </a:p>
          <a:p>
            <a:pPr lvl="0"/>
            <a:r>
              <a:rPr lang="en-GB" sz="1600" dirty="0" smtClean="0">
                <a:solidFill>
                  <a:prstClr val="black"/>
                </a:solidFill>
              </a:rPr>
              <a:t>Therefore, the perceptions </a:t>
            </a:r>
            <a:r>
              <a:rPr lang="en-GB" sz="1600" dirty="0">
                <a:solidFill>
                  <a:prstClr val="black"/>
                </a:solidFill>
              </a:rPr>
              <a:t>of fairness </a:t>
            </a:r>
            <a:r>
              <a:rPr lang="en-GB" sz="1600" dirty="0" smtClean="0">
                <a:solidFill>
                  <a:prstClr val="black"/>
                </a:solidFill>
              </a:rPr>
              <a:t>have been identified to play </a:t>
            </a:r>
            <a:r>
              <a:rPr lang="en-GB" sz="1600" dirty="0">
                <a:solidFill>
                  <a:prstClr val="black"/>
                </a:solidFill>
              </a:rPr>
              <a:t>a vital role in </a:t>
            </a:r>
            <a:r>
              <a:rPr lang="en-GB" sz="1600" dirty="0" smtClean="0">
                <a:solidFill>
                  <a:prstClr val="black"/>
                </a:solidFill>
              </a:rPr>
              <a:t>the success and preservation of supply </a:t>
            </a:r>
            <a:r>
              <a:rPr lang="en-GB" sz="1600" dirty="0">
                <a:solidFill>
                  <a:prstClr val="black"/>
                </a:solidFill>
              </a:rPr>
              <a:t>chain relationships (Roy et al., 2015).</a:t>
            </a:r>
          </a:p>
        </p:txBody>
      </p:sp>
      <p:sp>
        <p:nvSpPr>
          <p:cNvPr id="3" name="Title 2"/>
          <p:cNvSpPr>
            <a:spLocks noGrp="1"/>
          </p:cNvSpPr>
          <p:nvPr>
            <p:ph type="title"/>
          </p:nvPr>
        </p:nvSpPr>
        <p:spPr>
          <a:xfrm>
            <a:off x="457200" y="764704"/>
            <a:ext cx="8229600" cy="576064"/>
          </a:xfrm>
        </p:spPr>
        <p:txBody>
          <a:bodyPr/>
          <a:lstStyle/>
          <a:p>
            <a:r>
              <a:rPr lang="en-GB" dirty="0" smtClean="0"/>
              <a:t>Introduction</a:t>
            </a:r>
            <a:endParaRPr lang="en-GB" dirty="0"/>
          </a:p>
        </p:txBody>
      </p:sp>
    </p:spTree>
    <p:extLst>
      <p:ext uri="{BB962C8B-B14F-4D97-AF65-F5344CB8AC3E}">
        <p14:creationId xmlns:p14="http://schemas.microsoft.com/office/powerpoint/2010/main" val="37474875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4784"/>
            <a:ext cx="8229600" cy="4896543"/>
          </a:xfrm>
        </p:spPr>
        <p:txBody>
          <a:bodyPr/>
          <a:lstStyle/>
          <a:p>
            <a:r>
              <a:rPr lang="en-GB" sz="1500" dirty="0" smtClean="0"/>
              <a:t>Ideologies </a:t>
            </a:r>
            <a:r>
              <a:rPr lang="en-GB" sz="1500" dirty="0"/>
              <a:t>of fairness are dominant in equity theory (ET) and social exchange theory (SET</a:t>
            </a:r>
            <a:r>
              <a:rPr lang="en-GB" sz="1500" dirty="0" smtClean="0"/>
              <a:t>).</a:t>
            </a:r>
          </a:p>
          <a:p>
            <a:pPr marL="0" indent="0">
              <a:buNone/>
            </a:pPr>
            <a:endParaRPr lang="en-GB" sz="1500" dirty="0"/>
          </a:p>
          <a:p>
            <a:r>
              <a:rPr lang="en-GB" sz="1500" dirty="0"/>
              <a:t>However, some </a:t>
            </a:r>
            <a:r>
              <a:rPr lang="en-GB" sz="1500" dirty="0" smtClean="0"/>
              <a:t>significances </a:t>
            </a:r>
            <a:r>
              <a:rPr lang="en-GB" sz="1500" dirty="0"/>
              <a:t>of fairness </a:t>
            </a:r>
            <a:r>
              <a:rPr lang="en-GB" sz="1500" dirty="0" smtClean="0"/>
              <a:t>have </a:t>
            </a:r>
            <a:r>
              <a:rPr lang="en-GB" sz="1500" dirty="0"/>
              <a:t>been addressed without first </a:t>
            </a:r>
            <a:r>
              <a:rPr lang="en-GB" sz="1500" dirty="0" smtClean="0"/>
              <a:t>investigating the determinants of fairness in the literature. </a:t>
            </a:r>
          </a:p>
          <a:p>
            <a:endParaRPr lang="en-GB" sz="1500" dirty="0"/>
          </a:p>
          <a:p>
            <a:r>
              <a:rPr lang="en-GB" sz="1500" dirty="0" smtClean="0"/>
              <a:t>This gap is not </a:t>
            </a:r>
            <a:r>
              <a:rPr lang="en-GB" sz="1500" dirty="0"/>
              <a:t>only omitted </a:t>
            </a:r>
            <a:r>
              <a:rPr lang="en-GB" sz="1500" dirty="0" smtClean="0"/>
              <a:t>in </a:t>
            </a:r>
            <a:r>
              <a:rPr lang="en-GB" sz="1500" dirty="0"/>
              <a:t>the supply chain </a:t>
            </a:r>
            <a:r>
              <a:rPr lang="en-GB" sz="1500" dirty="0" smtClean="0"/>
              <a:t>literature </a:t>
            </a:r>
            <a:r>
              <a:rPr lang="en-GB" sz="1500" dirty="0"/>
              <a:t>(Liu et al., 2012; Narasimhan et al., 2013), but also in organizational research (Colquitt et al., 2001</a:t>
            </a:r>
            <a:r>
              <a:rPr lang="en-GB" sz="1500" dirty="0" smtClean="0"/>
              <a:t>).</a:t>
            </a:r>
          </a:p>
          <a:p>
            <a:pPr marL="0" lvl="0" indent="0">
              <a:buNone/>
            </a:pPr>
            <a:endParaRPr lang="en-GB" sz="1500" dirty="0" smtClean="0">
              <a:solidFill>
                <a:prstClr val="black"/>
              </a:solidFill>
            </a:endParaRPr>
          </a:p>
          <a:p>
            <a:pPr lvl="0"/>
            <a:r>
              <a:rPr lang="en-GB" sz="1500" dirty="0">
                <a:solidFill>
                  <a:prstClr val="black"/>
                </a:solidFill>
              </a:rPr>
              <a:t>Another gap relates </a:t>
            </a:r>
            <a:r>
              <a:rPr lang="en-GB" sz="1500" dirty="0" smtClean="0">
                <a:solidFill>
                  <a:prstClr val="black"/>
                </a:solidFill>
              </a:rPr>
              <a:t>to the </a:t>
            </a:r>
            <a:r>
              <a:rPr lang="en-GB" sz="1500" dirty="0">
                <a:solidFill>
                  <a:prstClr val="black"/>
                </a:solidFill>
              </a:rPr>
              <a:t>difference in perception </a:t>
            </a:r>
            <a:r>
              <a:rPr lang="en-GB" sz="1500" dirty="0" smtClean="0">
                <a:solidFill>
                  <a:prstClr val="black"/>
                </a:solidFill>
              </a:rPr>
              <a:t>between buyers </a:t>
            </a:r>
            <a:r>
              <a:rPr lang="en-GB" sz="1500" dirty="0">
                <a:solidFill>
                  <a:prstClr val="black"/>
                </a:solidFill>
              </a:rPr>
              <a:t>and </a:t>
            </a:r>
            <a:r>
              <a:rPr lang="en-GB" sz="1500" dirty="0" smtClean="0">
                <a:solidFill>
                  <a:prstClr val="black"/>
                </a:solidFill>
              </a:rPr>
              <a:t>suppliers and how this dissimilarity </a:t>
            </a:r>
            <a:r>
              <a:rPr lang="en-GB" sz="1500" dirty="0">
                <a:solidFill>
                  <a:prstClr val="black"/>
                </a:solidFill>
              </a:rPr>
              <a:t>can be reduced (Luo, 2007; Liu et al., 2012</a:t>
            </a:r>
            <a:r>
              <a:rPr lang="en-GB" sz="1500" dirty="0" smtClean="0">
                <a:solidFill>
                  <a:prstClr val="black"/>
                </a:solidFill>
              </a:rPr>
              <a:t>).</a:t>
            </a:r>
          </a:p>
          <a:p>
            <a:pPr lvl="0"/>
            <a:endParaRPr lang="en-GB" sz="1500" dirty="0">
              <a:solidFill>
                <a:prstClr val="black"/>
              </a:solidFill>
            </a:endParaRPr>
          </a:p>
          <a:p>
            <a:pPr lvl="0"/>
            <a:r>
              <a:rPr lang="en-GB" sz="1500" dirty="0">
                <a:solidFill>
                  <a:prstClr val="black"/>
                </a:solidFill>
              </a:rPr>
              <a:t>Likewise, past studies have devoted little attention to </a:t>
            </a:r>
            <a:r>
              <a:rPr lang="en-GB" sz="1500" dirty="0" smtClean="0">
                <a:solidFill>
                  <a:prstClr val="black"/>
                </a:solidFill>
              </a:rPr>
              <a:t>the significance of fairness for </a:t>
            </a:r>
            <a:r>
              <a:rPr lang="en-GB" sz="1500" dirty="0">
                <a:solidFill>
                  <a:prstClr val="black"/>
                </a:solidFill>
              </a:rPr>
              <a:t>collaboration, particularly supply chain collaborative activities between chain members.</a:t>
            </a:r>
          </a:p>
          <a:p>
            <a:pPr marL="0" lvl="0" indent="0">
              <a:buNone/>
            </a:pPr>
            <a:endParaRPr lang="en-GB" sz="1500" dirty="0">
              <a:solidFill>
                <a:prstClr val="black"/>
              </a:solidFill>
            </a:endParaRPr>
          </a:p>
          <a:p>
            <a:pPr lvl="0"/>
            <a:r>
              <a:rPr lang="en-GB" sz="1500" dirty="0" smtClean="0">
                <a:solidFill>
                  <a:prstClr val="black"/>
                </a:solidFill>
              </a:rPr>
              <a:t>Our </a:t>
            </a:r>
            <a:r>
              <a:rPr lang="en-GB" sz="1500" dirty="0">
                <a:solidFill>
                  <a:prstClr val="black"/>
                </a:solidFill>
              </a:rPr>
              <a:t>research argues that the lack of attention regarding the issues of perceptions of fairness between supply chain partners limits our current </a:t>
            </a:r>
            <a:r>
              <a:rPr lang="en-GB" sz="1500" dirty="0" smtClean="0">
                <a:solidFill>
                  <a:prstClr val="black"/>
                </a:solidFill>
              </a:rPr>
              <a:t>understanding in the literature.</a:t>
            </a:r>
            <a:endParaRPr lang="en-GB" sz="1500" dirty="0">
              <a:solidFill>
                <a:prstClr val="black"/>
              </a:solidFill>
            </a:endParaRPr>
          </a:p>
          <a:p>
            <a:pPr lvl="0"/>
            <a:endParaRPr lang="en-GB" sz="1800" dirty="0">
              <a:solidFill>
                <a:prstClr val="black"/>
              </a:solidFill>
            </a:endParaRPr>
          </a:p>
          <a:p>
            <a:endParaRPr lang="en-GB" sz="1600" dirty="0"/>
          </a:p>
        </p:txBody>
      </p:sp>
      <p:sp>
        <p:nvSpPr>
          <p:cNvPr id="3" name="Title 2"/>
          <p:cNvSpPr>
            <a:spLocks noGrp="1"/>
          </p:cNvSpPr>
          <p:nvPr>
            <p:ph type="title"/>
          </p:nvPr>
        </p:nvSpPr>
        <p:spPr>
          <a:xfrm>
            <a:off x="457200" y="620688"/>
            <a:ext cx="8229600" cy="720080"/>
          </a:xfrm>
        </p:spPr>
        <p:txBody>
          <a:bodyPr/>
          <a:lstStyle/>
          <a:p>
            <a:r>
              <a:rPr lang="en-GB" dirty="0"/>
              <a:t>Introduction </a:t>
            </a:r>
          </a:p>
        </p:txBody>
      </p:sp>
    </p:spTree>
    <p:extLst>
      <p:ext uri="{BB962C8B-B14F-4D97-AF65-F5344CB8AC3E}">
        <p14:creationId xmlns:p14="http://schemas.microsoft.com/office/powerpoint/2010/main" val="35828377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5536" y="2060848"/>
            <a:ext cx="8568952" cy="4176464"/>
          </a:xfrm>
        </p:spPr>
        <p:txBody>
          <a:bodyPr/>
          <a:lstStyle/>
          <a:p>
            <a:endParaRPr lang="en-GB" sz="1800" dirty="0"/>
          </a:p>
          <a:p>
            <a:r>
              <a:rPr lang="en-GB" sz="1800" dirty="0" smtClean="0"/>
              <a:t>How can the notion of fairness be defined in the supply chain context?</a:t>
            </a:r>
          </a:p>
          <a:p>
            <a:pPr marL="0" indent="0">
              <a:buNone/>
            </a:pPr>
            <a:endParaRPr lang="en-GB" sz="1800" dirty="0" smtClean="0"/>
          </a:p>
          <a:p>
            <a:r>
              <a:rPr lang="en-GB" sz="1800" dirty="0"/>
              <a:t>Why is </a:t>
            </a:r>
            <a:r>
              <a:rPr lang="en-GB" sz="1800" dirty="0" smtClean="0"/>
              <a:t>the notion of fairness </a:t>
            </a:r>
            <a:r>
              <a:rPr lang="en-GB" sz="1800" dirty="0"/>
              <a:t>perceived differently by supply chain members</a:t>
            </a:r>
            <a:r>
              <a:rPr lang="en-GB" sz="1800" dirty="0" smtClean="0"/>
              <a:t>?</a:t>
            </a:r>
          </a:p>
          <a:p>
            <a:endParaRPr lang="en-GB" sz="1800" dirty="0" smtClean="0"/>
          </a:p>
          <a:p>
            <a:r>
              <a:rPr lang="en-GB" sz="1800" dirty="0" smtClean="0"/>
              <a:t>How can the difference in perception of fairness between supply chain members</a:t>
            </a:r>
            <a:r>
              <a:rPr lang="en-GB" sz="1800" dirty="0">
                <a:solidFill>
                  <a:prstClr val="black"/>
                </a:solidFill>
              </a:rPr>
              <a:t> be reduced</a:t>
            </a:r>
            <a:r>
              <a:rPr lang="en-GB" sz="1800" dirty="0" smtClean="0"/>
              <a:t>?</a:t>
            </a:r>
          </a:p>
          <a:p>
            <a:endParaRPr lang="en-GB" sz="1800" dirty="0"/>
          </a:p>
          <a:p>
            <a:r>
              <a:rPr lang="en-GB" sz="1800" dirty="0"/>
              <a:t>How does fairness as a notion impact collaborative activities between supply chain members?</a:t>
            </a:r>
          </a:p>
          <a:p>
            <a:endParaRPr lang="en-GB" sz="1800" dirty="0" smtClean="0"/>
          </a:p>
          <a:p>
            <a:endParaRPr lang="en-GB" sz="1800" dirty="0"/>
          </a:p>
          <a:p>
            <a:endParaRPr lang="en-GB" sz="1800" dirty="0"/>
          </a:p>
        </p:txBody>
      </p:sp>
      <p:sp>
        <p:nvSpPr>
          <p:cNvPr id="3" name="Title 2"/>
          <p:cNvSpPr>
            <a:spLocks noGrp="1"/>
          </p:cNvSpPr>
          <p:nvPr>
            <p:ph type="title"/>
          </p:nvPr>
        </p:nvSpPr>
        <p:spPr>
          <a:xfrm>
            <a:off x="539552" y="1268760"/>
            <a:ext cx="8229600" cy="792088"/>
          </a:xfrm>
        </p:spPr>
        <p:txBody>
          <a:bodyPr/>
          <a:lstStyle/>
          <a:p>
            <a:r>
              <a:rPr lang="en-GB" dirty="0" smtClean="0"/>
              <a:t>Research questions</a:t>
            </a:r>
            <a:endParaRPr lang="en-GB" dirty="0"/>
          </a:p>
        </p:txBody>
      </p:sp>
    </p:spTree>
    <p:extLst>
      <p:ext uri="{BB962C8B-B14F-4D97-AF65-F5344CB8AC3E}">
        <p14:creationId xmlns:p14="http://schemas.microsoft.com/office/powerpoint/2010/main" val="12590939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700808"/>
            <a:ext cx="8229600" cy="4680520"/>
          </a:xfrm>
        </p:spPr>
        <p:txBody>
          <a:bodyPr/>
          <a:lstStyle/>
          <a:p>
            <a:pPr marL="0" indent="0">
              <a:buNone/>
            </a:pPr>
            <a:r>
              <a:rPr lang="en-GB" sz="2000" dirty="0" smtClean="0"/>
              <a:t>     </a:t>
            </a:r>
            <a:r>
              <a:rPr lang="en-GB" sz="2000" b="1" u="sng" dirty="0" smtClean="0"/>
              <a:t>Perception</a:t>
            </a:r>
          </a:p>
          <a:p>
            <a:r>
              <a:rPr lang="en-GB" sz="1800" dirty="0" smtClean="0"/>
              <a:t>‘</a:t>
            </a:r>
            <a:r>
              <a:rPr lang="en-GB" sz="1800" dirty="0"/>
              <a:t>Perception’ is a process of interpretation of sensory impressions of the environment (Coren, 2003). </a:t>
            </a:r>
            <a:endParaRPr lang="en-GB" sz="1800" dirty="0" smtClean="0"/>
          </a:p>
          <a:p>
            <a:endParaRPr lang="en-GB" sz="1800" dirty="0"/>
          </a:p>
          <a:p>
            <a:r>
              <a:rPr lang="en-GB" sz="1800" dirty="0" smtClean="0"/>
              <a:t>Perception </a:t>
            </a:r>
            <a:r>
              <a:rPr lang="en-GB" sz="1800" dirty="0"/>
              <a:t>however depends on </a:t>
            </a:r>
            <a:r>
              <a:rPr lang="en-GB" sz="1800" dirty="0" smtClean="0"/>
              <a:t>the </a:t>
            </a:r>
            <a:r>
              <a:rPr lang="en-GB" sz="1800" dirty="0"/>
              <a:t>individuals’ attitude, motives interests, experience and the expectations</a:t>
            </a:r>
            <a:r>
              <a:rPr lang="en-GB" sz="1800" dirty="0" smtClean="0"/>
              <a:t>.</a:t>
            </a:r>
          </a:p>
          <a:p>
            <a:endParaRPr lang="en-GB" sz="1800" dirty="0" smtClean="0"/>
          </a:p>
          <a:p>
            <a:r>
              <a:rPr lang="en-GB" sz="1800" dirty="0" smtClean="0"/>
              <a:t>Human beings desire to be treated appropriately during day-to-day activities and impartially when a certain amount of effort is devoted to an assignment.</a:t>
            </a:r>
          </a:p>
          <a:p>
            <a:endParaRPr lang="en-GB" sz="1800" dirty="0" smtClean="0"/>
          </a:p>
          <a:p>
            <a:r>
              <a:rPr lang="en-GB" sz="1800" dirty="0" smtClean="0"/>
              <a:t>The </a:t>
            </a:r>
            <a:r>
              <a:rPr lang="en-GB" sz="1800" dirty="0"/>
              <a:t>social-exchange </a:t>
            </a:r>
            <a:r>
              <a:rPr lang="en-GB" sz="1800" dirty="0" smtClean="0"/>
              <a:t>resource </a:t>
            </a:r>
            <a:r>
              <a:rPr lang="en-GB" sz="1800" dirty="0"/>
              <a:t>model argues that people want </a:t>
            </a:r>
            <a:r>
              <a:rPr lang="en-GB" sz="1800" dirty="0" smtClean="0"/>
              <a:t>to maximize </a:t>
            </a:r>
            <a:r>
              <a:rPr lang="en-GB" sz="1800" dirty="0"/>
              <a:t>the resources they obtain from social interactions, a goal they believe is facilitated by following </a:t>
            </a:r>
            <a:r>
              <a:rPr lang="en-GB" sz="1800" dirty="0" smtClean="0"/>
              <a:t>the rules </a:t>
            </a:r>
            <a:r>
              <a:rPr lang="en-GB" sz="1800" dirty="0"/>
              <a:t>of fairness dimensions.</a:t>
            </a:r>
          </a:p>
          <a:p>
            <a:endParaRPr lang="en-GB" sz="1800" dirty="0"/>
          </a:p>
        </p:txBody>
      </p:sp>
      <p:sp>
        <p:nvSpPr>
          <p:cNvPr id="3" name="Title 2"/>
          <p:cNvSpPr>
            <a:spLocks noGrp="1"/>
          </p:cNvSpPr>
          <p:nvPr>
            <p:ph type="title"/>
          </p:nvPr>
        </p:nvSpPr>
        <p:spPr>
          <a:xfrm>
            <a:off x="457200" y="620688"/>
            <a:ext cx="8229600" cy="792088"/>
          </a:xfrm>
        </p:spPr>
        <p:txBody>
          <a:bodyPr/>
          <a:lstStyle/>
          <a:p>
            <a:r>
              <a:rPr lang="en-GB" dirty="0" smtClean="0"/>
              <a:t>Literature Review</a:t>
            </a:r>
            <a:endParaRPr lang="en-GB" dirty="0"/>
          </a:p>
        </p:txBody>
      </p:sp>
    </p:spTree>
    <p:extLst>
      <p:ext uri="{BB962C8B-B14F-4D97-AF65-F5344CB8AC3E}">
        <p14:creationId xmlns:p14="http://schemas.microsoft.com/office/powerpoint/2010/main" val="292371467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4784"/>
            <a:ext cx="8229600" cy="4896544"/>
          </a:xfrm>
        </p:spPr>
        <p:txBody>
          <a:bodyPr/>
          <a:lstStyle/>
          <a:p>
            <a:pPr marL="0" lvl="0" indent="0">
              <a:buNone/>
            </a:pPr>
            <a:r>
              <a:rPr lang="en-US" sz="1500" b="1" dirty="0" smtClean="0">
                <a:solidFill>
                  <a:prstClr val="black"/>
                </a:solidFill>
              </a:rPr>
              <a:t>      </a:t>
            </a:r>
            <a:r>
              <a:rPr lang="en-US" sz="1600" b="1" u="sng" dirty="0" smtClean="0">
                <a:solidFill>
                  <a:prstClr val="black"/>
                </a:solidFill>
              </a:rPr>
              <a:t>Fairness</a:t>
            </a:r>
          </a:p>
          <a:p>
            <a:r>
              <a:rPr lang="en-US" sz="1500" dirty="0" smtClean="0">
                <a:solidFill>
                  <a:prstClr val="black"/>
                </a:solidFill>
              </a:rPr>
              <a:t>Generally </a:t>
            </a:r>
            <a:r>
              <a:rPr lang="en-US" sz="1500" dirty="0">
                <a:solidFill>
                  <a:prstClr val="black"/>
                </a:solidFill>
              </a:rPr>
              <a:t>considered to be one-sided and subjectively perceived (Luo, 2007). </a:t>
            </a:r>
          </a:p>
          <a:p>
            <a:pPr marL="0" lvl="0" indent="0">
              <a:buNone/>
            </a:pPr>
            <a:endParaRPr lang="en-US" sz="1500" dirty="0">
              <a:solidFill>
                <a:prstClr val="black"/>
              </a:solidFill>
            </a:endParaRPr>
          </a:p>
          <a:p>
            <a:pPr lvl="0"/>
            <a:r>
              <a:rPr lang="en-US" sz="1500" dirty="0">
                <a:solidFill>
                  <a:prstClr val="black"/>
                </a:solidFill>
              </a:rPr>
              <a:t>Organizational fairness refers to the organizations perception of fairness of treatment received from other organizations, and their reactions to such perceptions (Aryee et al., 2002</a:t>
            </a:r>
            <a:r>
              <a:rPr lang="en-US" sz="1500" dirty="0" smtClean="0">
                <a:solidFill>
                  <a:prstClr val="black"/>
                </a:solidFill>
              </a:rPr>
              <a:t>).</a:t>
            </a:r>
          </a:p>
          <a:p>
            <a:pPr marL="0" lvl="0" indent="0" defTabSz="457200">
              <a:buNone/>
            </a:pPr>
            <a:r>
              <a:rPr lang="en-US" sz="1500" dirty="0">
                <a:solidFill>
                  <a:prstClr val="black"/>
                </a:solidFill>
              </a:rPr>
              <a:t>				</a:t>
            </a:r>
            <a:endParaRPr lang="en-US" sz="1500" u="sng" dirty="0">
              <a:solidFill>
                <a:prstClr val="black"/>
              </a:solidFill>
            </a:endParaRPr>
          </a:p>
          <a:p>
            <a:pPr lvl="0" defTabSz="457200"/>
            <a:r>
              <a:rPr lang="en-US" sz="1500" b="1" dirty="0">
                <a:solidFill>
                  <a:prstClr val="black"/>
                </a:solidFill>
              </a:rPr>
              <a:t>Distributive fairness: </a:t>
            </a:r>
            <a:r>
              <a:rPr lang="en-US" sz="1500" dirty="0">
                <a:solidFill>
                  <a:prstClr val="black"/>
                </a:solidFill>
              </a:rPr>
              <a:t>drawn from equity theory (Adam, 1965; Deutsch, 1985), suggests that rewards and risks should be distributed in an equitable manner in proportion to contribution between the buyer and supplier (Griffith et al., 2006).</a:t>
            </a:r>
          </a:p>
          <a:p>
            <a:pPr lvl="0" defTabSz="457200"/>
            <a:endParaRPr lang="en-US" sz="1500" dirty="0">
              <a:solidFill>
                <a:prstClr val="black"/>
              </a:solidFill>
            </a:endParaRPr>
          </a:p>
          <a:p>
            <a:pPr lvl="0" defTabSz="457200">
              <a:buFont typeface="Arial"/>
              <a:buChar char="•"/>
            </a:pPr>
            <a:r>
              <a:rPr lang="en-US" sz="1500" b="1" dirty="0">
                <a:solidFill>
                  <a:prstClr val="black"/>
                </a:solidFill>
              </a:rPr>
              <a:t>Procedural fairness: </a:t>
            </a:r>
            <a:r>
              <a:rPr lang="en-GB" sz="1500" dirty="0">
                <a:solidFill>
                  <a:prstClr val="black"/>
                </a:solidFill>
                <a:ea typeface="Calibri" panose="020F0502020204030204" pitchFamily="34" charset="0"/>
              </a:rPr>
              <a:t>refers </a:t>
            </a:r>
            <a:r>
              <a:rPr lang="en-GB" sz="1500" dirty="0" smtClean="0">
                <a:solidFill>
                  <a:prstClr val="black"/>
                </a:solidFill>
                <a:ea typeface="Calibri" panose="020F0502020204030204" pitchFamily="34" charset="0"/>
              </a:rPr>
              <a:t>to when supply chain partners perceive the </a:t>
            </a:r>
            <a:r>
              <a:rPr lang="en-GB" sz="1500" dirty="0">
                <a:solidFill>
                  <a:prstClr val="black"/>
                </a:solidFill>
                <a:ea typeface="Calibri" panose="020F0502020204030204" pitchFamily="34" charset="0"/>
              </a:rPr>
              <a:t>development and administration of </a:t>
            </a:r>
            <a:r>
              <a:rPr lang="en-GB" sz="1500" dirty="0" smtClean="0">
                <a:solidFill>
                  <a:prstClr val="black"/>
                </a:solidFill>
                <a:ea typeface="Calibri" panose="020F0502020204030204" pitchFamily="34" charset="0"/>
              </a:rPr>
              <a:t>the relationship </a:t>
            </a:r>
            <a:r>
              <a:rPr lang="en-GB" sz="1500" dirty="0">
                <a:solidFill>
                  <a:prstClr val="black"/>
                </a:solidFill>
                <a:ea typeface="Calibri" panose="020F0502020204030204" pitchFamily="34" charset="0"/>
              </a:rPr>
              <a:t>policies to be fair and equitable </a:t>
            </a:r>
            <a:r>
              <a:rPr lang="en-US" sz="1500" dirty="0">
                <a:solidFill>
                  <a:prstClr val="black"/>
                </a:solidFill>
              </a:rPr>
              <a:t>(Kumar, 1996).</a:t>
            </a:r>
          </a:p>
          <a:p>
            <a:pPr lvl="0" defTabSz="457200">
              <a:buFont typeface="Arial"/>
              <a:buChar char="•"/>
            </a:pPr>
            <a:endParaRPr lang="en-US" sz="1500" dirty="0">
              <a:solidFill>
                <a:prstClr val="black"/>
              </a:solidFill>
            </a:endParaRPr>
          </a:p>
          <a:p>
            <a:pPr lvl="0" defTabSz="457200">
              <a:lnSpc>
                <a:spcPct val="110000"/>
              </a:lnSpc>
              <a:buFont typeface="Arial"/>
              <a:buChar char="•"/>
            </a:pPr>
            <a:r>
              <a:rPr lang="en-US" sz="1500" b="1" dirty="0">
                <a:solidFill>
                  <a:prstClr val="black"/>
                </a:solidFill>
              </a:rPr>
              <a:t>Interactional fairness: </a:t>
            </a:r>
            <a:r>
              <a:rPr lang="en-US" sz="1500" dirty="0">
                <a:solidFill>
                  <a:prstClr val="black"/>
                </a:solidFill>
              </a:rPr>
              <a:t>focuses on the aspects of interactional treatment and communication received during interactions with another partner (Arino and Ring, 2010). </a:t>
            </a:r>
            <a:r>
              <a:rPr lang="en-US" sz="1500" dirty="0" smtClean="0">
                <a:solidFill>
                  <a:prstClr val="black"/>
                </a:solidFill>
              </a:rPr>
              <a:t>It also touches on softer aspects such as politeness and respect between representatives.</a:t>
            </a:r>
            <a:endParaRPr lang="en-US" sz="1500" dirty="0">
              <a:solidFill>
                <a:prstClr val="black"/>
              </a:solidFill>
            </a:endParaRPr>
          </a:p>
          <a:p>
            <a:pPr lvl="0"/>
            <a:endParaRPr lang="en-US" sz="1600" dirty="0">
              <a:solidFill>
                <a:prstClr val="black"/>
              </a:solidFill>
            </a:endParaRPr>
          </a:p>
        </p:txBody>
      </p:sp>
      <p:sp>
        <p:nvSpPr>
          <p:cNvPr id="3" name="Title 2"/>
          <p:cNvSpPr>
            <a:spLocks noGrp="1"/>
          </p:cNvSpPr>
          <p:nvPr>
            <p:ph type="title"/>
          </p:nvPr>
        </p:nvSpPr>
        <p:spPr>
          <a:xfrm>
            <a:off x="457200" y="620688"/>
            <a:ext cx="8229600" cy="648072"/>
          </a:xfrm>
        </p:spPr>
        <p:txBody>
          <a:bodyPr/>
          <a:lstStyle/>
          <a:p>
            <a:r>
              <a:rPr lang="en-GB" dirty="0" smtClean="0"/>
              <a:t>Literature review</a:t>
            </a:r>
            <a:endParaRPr lang="en-GB" dirty="0"/>
          </a:p>
        </p:txBody>
      </p:sp>
    </p:spTree>
    <p:extLst>
      <p:ext uri="{BB962C8B-B14F-4D97-AF65-F5344CB8AC3E}">
        <p14:creationId xmlns:p14="http://schemas.microsoft.com/office/powerpoint/2010/main" val="33740840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340768"/>
            <a:ext cx="8229600" cy="5040560"/>
          </a:xfrm>
        </p:spPr>
        <p:txBody>
          <a:bodyPr/>
          <a:lstStyle/>
          <a:p>
            <a:pPr marL="0" lvl="0" indent="0">
              <a:buNone/>
            </a:pPr>
            <a:r>
              <a:rPr lang="en-GB" sz="1800" b="1" dirty="0" smtClean="0"/>
              <a:t>     </a:t>
            </a:r>
            <a:r>
              <a:rPr lang="en-GB" sz="1800" b="1" u="sng" dirty="0" smtClean="0"/>
              <a:t>Factors that may impact how fairness is perceived</a:t>
            </a:r>
            <a:endParaRPr lang="en-GB" sz="1800" u="sng" dirty="0" smtClean="0">
              <a:solidFill>
                <a:prstClr val="black"/>
              </a:solidFill>
            </a:endParaRPr>
          </a:p>
          <a:p>
            <a:r>
              <a:rPr lang="en-GB" sz="1600" dirty="0"/>
              <a:t>The definition and practicality of fairness by a buyer will be different from a supplier’s view, making the notion difficult to define and measure. </a:t>
            </a:r>
            <a:endParaRPr lang="en-GB" sz="1600" dirty="0" smtClean="0"/>
          </a:p>
          <a:p>
            <a:endParaRPr lang="en-GB" sz="1600" dirty="0" smtClean="0">
              <a:solidFill>
                <a:prstClr val="black"/>
              </a:solidFill>
            </a:endParaRPr>
          </a:p>
          <a:p>
            <a:pPr lvl="0"/>
            <a:r>
              <a:rPr lang="en-GB" sz="1600" dirty="0"/>
              <a:t>When fairness is perceived, the factors that influence the perception may be elements related to the individual (firm representative), the firm (organization), and </a:t>
            </a:r>
            <a:r>
              <a:rPr lang="en-GB" sz="1600" dirty="0" smtClean="0"/>
              <a:t>external to the firm (</a:t>
            </a:r>
            <a:r>
              <a:rPr lang="en-GB" sz="1600" dirty="0"/>
              <a:t>supply chain) (Luo, 2007). </a:t>
            </a:r>
          </a:p>
          <a:p>
            <a:pPr lvl="0"/>
            <a:endParaRPr lang="en-GB" sz="1600" i="1" dirty="0" smtClean="0"/>
          </a:p>
          <a:p>
            <a:pPr lvl="0"/>
            <a:r>
              <a:rPr lang="en-GB" sz="1600" b="1" i="1" dirty="0" smtClean="0"/>
              <a:t>Individual level</a:t>
            </a:r>
            <a:r>
              <a:rPr lang="en-GB" sz="1600" b="1" dirty="0"/>
              <a:t>:</a:t>
            </a:r>
            <a:r>
              <a:rPr lang="en-GB" sz="1600" b="1" dirty="0" smtClean="0"/>
              <a:t>  </a:t>
            </a:r>
            <a:r>
              <a:rPr lang="en-GB" sz="1600" dirty="0"/>
              <a:t>factors </a:t>
            </a:r>
            <a:r>
              <a:rPr lang="en-GB" sz="1600" dirty="0" smtClean="0"/>
              <a:t>such </a:t>
            </a:r>
            <a:r>
              <a:rPr lang="en-GB" sz="1600" dirty="0"/>
              <a:t>as the age, personal value, personality, leadership style, gender, education, and experience are considered. </a:t>
            </a:r>
            <a:endParaRPr lang="en-GB" sz="1600" dirty="0" smtClean="0"/>
          </a:p>
          <a:p>
            <a:pPr lvl="0"/>
            <a:endParaRPr lang="en-GB" sz="1600" dirty="0">
              <a:solidFill>
                <a:prstClr val="black"/>
              </a:solidFill>
            </a:endParaRPr>
          </a:p>
          <a:p>
            <a:r>
              <a:rPr lang="en-GB" sz="1600" b="1" i="1" dirty="0" smtClean="0"/>
              <a:t>Firm level</a:t>
            </a:r>
            <a:r>
              <a:rPr lang="en-GB" sz="1600" b="1" dirty="0" smtClean="0"/>
              <a:t>:  </a:t>
            </a:r>
            <a:r>
              <a:rPr lang="en-GB" sz="1600" dirty="0"/>
              <a:t>factors related to the firm that could impact the perception of fairness </a:t>
            </a:r>
            <a:r>
              <a:rPr lang="en-GB" sz="1600" dirty="0" smtClean="0"/>
              <a:t>such as firm strategy, business culture, firm size etc are </a:t>
            </a:r>
            <a:r>
              <a:rPr lang="en-GB" sz="1600" dirty="0"/>
              <a:t>considered. </a:t>
            </a:r>
            <a:endParaRPr lang="en-GB" sz="1600" dirty="0" smtClean="0"/>
          </a:p>
          <a:p>
            <a:endParaRPr lang="en-GB" sz="1600" dirty="0"/>
          </a:p>
          <a:p>
            <a:r>
              <a:rPr lang="en-GB" sz="1600" b="1" i="1" dirty="0" smtClean="0"/>
              <a:t>External level: </a:t>
            </a:r>
            <a:r>
              <a:rPr lang="en-GB" sz="1600" dirty="0"/>
              <a:t>factors external to the </a:t>
            </a:r>
            <a:r>
              <a:rPr lang="en-GB" sz="1600" dirty="0" smtClean="0"/>
              <a:t>firm </a:t>
            </a:r>
            <a:r>
              <a:rPr lang="en-GB" sz="1600" dirty="0"/>
              <a:t>that could impact the perception of </a:t>
            </a:r>
            <a:r>
              <a:rPr lang="en-GB" sz="1600" dirty="0" smtClean="0"/>
              <a:t>fairness such as the business environment, power structure, political circumstances etc </a:t>
            </a:r>
            <a:r>
              <a:rPr lang="en-GB" sz="1600" dirty="0"/>
              <a:t>are considered. </a:t>
            </a:r>
            <a:endParaRPr lang="en-GB" sz="1600" dirty="0" smtClean="0"/>
          </a:p>
          <a:p>
            <a:endParaRPr lang="en-GB" sz="1800" dirty="0">
              <a:solidFill>
                <a:prstClr val="black"/>
              </a:solidFill>
            </a:endParaRPr>
          </a:p>
          <a:p>
            <a:pPr marL="0" indent="0">
              <a:buNone/>
            </a:pPr>
            <a:endParaRPr lang="en-GB" dirty="0"/>
          </a:p>
        </p:txBody>
      </p:sp>
      <p:sp>
        <p:nvSpPr>
          <p:cNvPr id="3" name="Title 2"/>
          <p:cNvSpPr>
            <a:spLocks noGrp="1"/>
          </p:cNvSpPr>
          <p:nvPr>
            <p:ph type="title"/>
          </p:nvPr>
        </p:nvSpPr>
        <p:spPr>
          <a:xfrm>
            <a:off x="467544" y="620688"/>
            <a:ext cx="8229600" cy="720080"/>
          </a:xfrm>
        </p:spPr>
        <p:txBody>
          <a:bodyPr/>
          <a:lstStyle/>
          <a:p>
            <a:r>
              <a:rPr lang="en-GB" sz="3600" dirty="0" smtClean="0"/>
              <a:t>Literature review</a:t>
            </a:r>
            <a:endParaRPr lang="en-GB" sz="3600" dirty="0"/>
          </a:p>
        </p:txBody>
      </p:sp>
    </p:spTree>
    <p:extLst>
      <p:ext uri="{BB962C8B-B14F-4D97-AF65-F5344CB8AC3E}">
        <p14:creationId xmlns:p14="http://schemas.microsoft.com/office/powerpoint/2010/main" val="16073915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4784"/>
            <a:ext cx="8229600" cy="4896544"/>
          </a:xfrm>
        </p:spPr>
        <p:txBody>
          <a:bodyPr/>
          <a:lstStyle/>
          <a:p>
            <a:pPr marL="0" lvl="0" indent="0">
              <a:buNone/>
            </a:pPr>
            <a:r>
              <a:rPr lang="en-US" sz="1500" b="1" dirty="0" smtClean="0">
                <a:solidFill>
                  <a:prstClr val="black"/>
                </a:solidFill>
              </a:rPr>
              <a:t>      </a:t>
            </a:r>
            <a:r>
              <a:rPr lang="en-US" sz="1600" b="1" u="sng" dirty="0" smtClean="0">
                <a:solidFill>
                  <a:prstClr val="black"/>
                </a:solidFill>
              </a:rPr>
              <a:t>Collaborative activities</a:t>
            </a:r>
          </a:p>
          <a:p>
            <a:r>
              <a:rPr lang="en-GB" sz="1600" dirty="0" smtClean="0"/>
              <a:t>Represent </a:t>
            </a:r>
            <a:r>
              <a:rPr lang="en-GB" sz="1600" dirty="0"/>
              <a:t>each party’s willingness to give and take in the relationship </a:t>
            </a:r>
            <a:r>
              <a:rPr lang="en-GB" sz="1600" dirty="0" smtClean="0"/>
              <a:t>(</a:t>
            </a:r>
            <a:r>
              <a:rPr lang="en-GB" sz="1600" dirty="0"/>
              <a:t>Williamson, 1993). </a:t>
            </a:r>
            <a:endParaRPr lang="en-US" sz="1600" dirty="0">
              <a:solidFill>
                <a:prstClr val="black"/>
              </a:solidFill>
            </a:endParaRPr>
          </a:p>
          <a:p>
            <a:pPr marL="0" indent="0">
              <a:buNone/>
            </a:pPr>
            <a:r>
              <a:rPr lang="en-US" sz="1600" dirty="0">
                <a:solidFill>
                  <a:prstClr val="black"/>
                </a:solidFill>
              </a:rPr>
              <a:t>				</a:t>
            </a:r>
            <a:endParaRPr lang="en-US" sz="1600" u="sng" dirty="0">
              <a:solidFill>
                <a:prstClr val="black"/>
              </a:solidFill>
            </a:endParaRPr>
          </a:p>
          <a:p>
            <a:pPr lvl="0" defTabSz="457200"/>
            <a:r>
              <a:rPr lang="en-US" sz="1600" b="1" dirty="0" smtClean="0">
                <a:solidFill>
                  <a:prstClr val="black"/>
                </a:solidFill>
              </a:rPr>
              <a:t>Information sharing: </a:t>
            </a:r>
            <a:r>
              <a:rPr lang="en-GB" sz="1600" dirty="0"/>
              <a:t>refers to the extent that critical information is conveyed to a party’s relationship partners (Kembro and Näslund, 2014). </a:t>
            </a:r>
            <a:endParaRPr lang="en-US" sz="1600" dirty="0">
              <a:solidFill>
                <a:prstClr val="black"/>
              </a:solidFill>
            </a:endParaRPr>
          </a:p>
          <a:p>
            <a:pPr lvl="0" defTabSz="457200"/>
            <a:endParaRPr lang="en-US" sz="1600" dirty="0">
              <a:solidFill>
                <a:prstClr val="black"/>
              </a:solidFill>
            </a:endParaRPr>
          </a:p>
          <a:p>
            <a:pPr lvl="0" defTabSz="457200">
              <a:buFont typeface="Arial"/>
              <a:buChar char="•"/>
            </a:pPr>
            <a:r>
              <a:rPr lang="en-US" sz="1600" b="1" dirty="0" smtClean="0">
                <a:solidFill>
                  <a:prstClr val="black"/>
                </a:solidFill>
              </a:rPr>
              <a:t>Joint relationship effort: </a:t>
            </a:r>
            <a:r>
              <a:rPr lang="en-GB" sz="1600" dirty="0" smtClean="0"/>
              <a:t>consists </a:t>
            </a:r>
            <a:r>
              <a:rPr lang="en-GB" sz="1600" dirty="0"/>
              <a:t>of joint decision-making and </a:t>
            </a:r>
            <a:r>
              <a:rPr lang="en-GB" sz="1600" dirty="0" smtClean="0"/>
              <a:t>joint-problem-solving- </a:t>
            </a:r>
            <a:r>
              <a:rPr lang="en-GB" sz="1600" dirty="0"/>
              <a:t>are perceived as a natural extension and largely dependent upon of information sharing between supply chain partners (Min </a:t>
            </a:r>
            <a:r>
              <a:rPr lang="en-GB" sz="1600" i="1" dirty="0"/>
              <a:t>et al.</a:t>
            </a:r>
            <a:r>
              <a:rPr lang="en-GB" sz="1600" dirty="0"/>
              <a:t>, 2005). </a:t>
            </a:r>
            <a:endParaRPr lang="en-US" sz="1600" dirty="0">
              <a:solidFill>
                <a:prstClr val="black"/>
              </a:solidFill>
            </a:endParaRPr>
          </a:p>
          <a:p>
            <a:pPr lvl="0" defTabSz="457200">
              <a:buFont typeface="Arial"/>
              <a:buChar char="•"/>
            </a:pPr>
            <a:endParaRPr lang="en-US" sz="1600" dirty="0">
              <a:solidFill>
                <a:prstClr val="black"/>
              </a:solidFill>
            </a:endParaRPr>
          </a:p>
          <a:p>
            <a:pPr lvl="0" defTabSz="457200">
              <a:lnSpc>
                <a:spcPct val="110000"/>
              </a:lnSpc>
              <a:buFont typeface="Arial"/>
              <a:buChar char="•"/>
            </a:pPr>
            <a:r>
              <a:rPr lang="en-US" sz="1600" b="1" dirty="0" smtClean="0">
                <a:solidFill>
                  <a:prstClr val="black"/>
                </a:solidFill>
              </a:rPr>
              <a:t>Dedicated investment: </a:t>
            </a:r>
            <a:r>
              <a:rPr lang="en-GB" sz="1600" dirty="0" smtClean="0"/>
              <a:t>refers </a:t>
            </a:r>
            <a:r>
              <a:rPr lang="en-GB" sz="1600" dirty="0"/>
              <a:t>to investments made that are dedicated to a relationship by supply chain partners (Heide and John, 1990). </a:t>
            </a:r>
            <a:endParaRPr lang="en-GB" sz="1600" dirty="0" smtClean="0"/>
          </a:p>
          <a:p>
            <a:pPr lvl="0" defTabSz="457200">
              <a:lnSpc>
                <a:spcPct val="110000"/>
              </a:lnSpc>
              <a:buFont typeface="Arial"/>
              <a:buChar char="•"/>
            </a:pPr>
            <a:endParaRPr lang="en-GB" sz="1600" dirty="0">
              <a:solidFill>
                <a:prstClr val="black"/>
              </a:solidFill>
            </a:endParaRPr>
          </a:p>
          <a:p>
            <a:pPr lvl="0" defTabSz="457200">
              <a:lnSpc>
                <a:spcPct val="110000"/>
              </a:lnSpc>
              <a:buFont typeface="Arial"/>
              <a:buChar char="•"/>
            </a:pPr>
            <a:r>
              <a:rPr lang="en-GB" sz="1600" dirty="0"/>
              <a:t>T</a:t>
            </a:r>
            <a:r>
              <a:rPr lang="en-GB" sz="1600" dirty="0" smtClean="0"/>
              <a:t>hese </a:t>
            </a:r>
            <a:r>
              <a:rPr lang="en-GB" sz="1600" dirty="0"/>
              <a:t>activities promote cooperative behavior, and increase the potential value of the exchange </a:t>
            </a:r>
            <a:r>
              <a:rPr lang="en-GB" sz="1600" dirty="0" smtClean="0"/>
              <a:t>relationship between chain members (Srinivasan </a:t>
            </a:r>
            <a:r>
              <a:rPr lang="en-GB" sz="1600" dirty="0"/>
              <a:t>and </a:t>
            </a:r>
            <a:r>
              <a:rPr lang="en-GB" sz="1600" dirty="0" smtClean="0"/>
              <a:t>Brush, 2006). </a:t>
            </a:r>
            <a:endParaRPr lang="en-US" sz="1600" dirty="0">
              <a:solidFill>
                <a:prstClr val="black"/>
              </a:solidFill>
            </a:endParaRPr>
          </a:p>
          <a:p>
            <a:pPr lvl="0"/>
            <a:endParaRPr lang="en-US" sz="1600" dirty="0">
              <a:solidFill>
                <a:prstClr val="black"/>
              </a:solidFill>
            </a:endParaRPr>
          </a:p>
        </p:txBody>
      </p:sp>
      <p:sp>
        <p:nvSpPr>
          <p:cNvPr id="3" name="Title 2"/>
          <p:cNvSpPr>
            <a:spLocks noGrp="1"/>
          </p:cNvSpPr>
          <p:nvPr>
            <p:ph type="title"/>
          </p:nvPr>
        </p:nvSpPr>
        <p:spPr>
          <a:xfrm>
            <a:off x="457200" y="548680"/>
            <a:ext cx="8229600" cy="648072"/>
          </a:xfrm>
        </p:spPr>
        <p:txBody>
          <a:bodyPr/>
          <a:lstStyle/>
          <a:p>
            <a:r>
              <a:rPr lang="en-GB" dirty="0" smtClean="0"/>
              <a:t>Literature review</a:t>
            </a:r>
            <a:endParaRPr lang="en-GB" dirty="0"/>
          </a:p>
        </p:txBody>
      </p:sp>
    </p:spTree>
    <p:extLst>
      <p:ext uri="{BB962C8B-B14F-4D97-AF65-F5344CB8AC3E}">
        <p14:creationId xmlns:p14="http://schemas.microsoft.com/office/powerpoint/2010/main" val="35277495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988840"/>
            <a:ext cx="8229600" cy="4464496"/>
          </a:xfrm>
        </p:spPr>
        <p:txBody>
          <a:bodyPr/>
          <a:lstStyle/>
          <a:p>
            <a:r>
              <a:rPr lang="en-GB" sz="1600" dirty="0"/>
              <a:t>The qualitative field research design is particularly appropriate to the study </a:t>
            </a:r>
            <a:r>
              <a:rPr lang="en-GB" sz="1600" dirty="0" smtClean="0"/>
              <a:t>of attitudes </a:t>
            </a:r>
            <a:r>
              <a:rPr lang="en-GB" sz="1600" dirty="0"/>
              <a:t>and behaviors </a:t>
            </a:r>
            <a:r>
              <a:rPr lang="en-GB" sz="1600" dirty="0" smtClean="0"/>
              <a:t>within </a:t>
            </a:r>
            <a:r>
              <a:rPr lang="en-GB" sz="1600" dirty="0"/>
              <a:t>their natural setting (Babbie, 2013</a:t>
            </a:r>
            <a:r>
              <a:rPr lang="en-GB" sz="1600" dirty="0" smtClean="0"/>
              <a:t>), </a:t>
            </a:r>
            <a:r>
              <a:rPr lang="en-GB" sz="1600" dirty="0"/>
              <a:t>as opposed to somewhat artificial settings of experiments and used surveys. </a:t>
            </a:r>
            <a:endParaRPr lang="en-GB" sz="1600" dirty="0" smtClean="0"/>
          </a:p>
          <a:p>
            <a:endParaRPr lang="en-GB" sz="1600" dirty="0"/>
          </a:p>
          <a:p>
            <a:r>
              <a:rPr lang="en-GB" sz="1600" dirty="0" smtClean="0"/>
              <a:t>Individual firms were questioned through </a:t>
            </a:r>
            <a:r>
              <a:rPr lang="en-GB" sz="1600" dirty="0"/>
              <a:t>one </a:t>
            </a:r>
            <a:r>
              <a:rPr lang="en-GB" sz="1600" dirty="0" smtClean="0"/>
              <a:t>of </a:t>
            </a:r>
            <a:r>
              <a:rPr lang="en-GB" sz="1600" dirty="0"/>
              <a:t>the techniques for conducting field research – qualitative interviewing. </a:t>
            </a:r>
            <a:endParaRPr lang="en-GB" sz="1600" dirty="0" smtClean="0"/>
          </a:p>
          <a:p>
            <a:endParaRPr lang="en-GB" sz="1600" dirty="0"/>
          </a:p>
          <a:p>
            <a:r>
              <a:rPr lang="en-GB" sz="1600" dirty="0"/>
              <a:t>The interviewed firms (named from A to H) were companies in the construction industry in the UK. </a:t>
            </a:r>
            <a:endParaRPr lang="en-GB" sz="1600" dirty="0" smtClean="0"/>
          </a:p>
          <a:p>
            <a:endParaRPr lang="en-GB" sz="1600" dirty="0"/>
          </a:p>
          <a:p>
            <a:r>
              <a:rPr lang="en-GB" sz="1600" dirty="0"/>
              <a:t>The industry was of particular interest for investigating supply chain fairness because: the Fairness, Inclusion and Respect (FIR) toolkit was recently introduced in the sector to promote and develop a culture of fairness within the workplace and business dealings (CITB, 2017). </a:t>
            </a:r>
            <a:endParaRPr lang="en-GB" sz="1600" dirty="0" smtClean="0"/>
          </a:p>
        </p:txBody>
      </p:sp>
      <p:sp>
        <p:nvSpPr>
          <p:cNvPr id="3" name="Title 2"/>
          <p:cNvSpPr>
            <a:spLocks noGrp="1"/>
          </p:cNvSpPr>
          <p:nvPr>
            <p:ph type="title"/>
          </p:nvPr>
        </p:nvSpPr>
        <p:spPr>
          <a:xfrm>
            <a:off x="462774" y="764704"/>
            <a:ext cx="8229600" cy="864096"/>
          </a:xfrm>
        </p:spPr>
        <p:txBody>
          <a:bodyPr/>
          <a:lstStyle/>
          <a:p>
            <a:r>
              <a:rPr lang="en-GB" dirty="0" smtClean="0"/>
              <a:t>Research Method</a:t>
            </a:r>
            <a:endParaRPr lang="en-GB" dirty="0"/>
          </a:p>
        </p:txBody>
      </p:sp>
    </p:spTree>
    <p:extLst>
      <p:ext uri="{BB962C8B-B14F-4D97-AF65-F5344CB8AC3E}">
        <p14:creationId xmlns:p14="http://schemas.microsoft.com/office/powerpoint/2010/main" val="14604554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5910" y="1556792"/>
            <a:ext cx="8229600" cy="4896545"/>
          </a:xfrm>
        </p:spPr>
        <p:txBody>
          <a:bodyPr/>
          <a:lstStyle/>
          <a:p>
            <a:r>
              <a:rPr lang="en-GB" sz="1400" dirty="0"/>
              <a:t>We also selected the construction industry because there has been a plea previously by (Hurly, 2012; Hurly, 2013) for big contractors to improve their treatment of smaller suppliers and subcontractors to allow the UK government’s £5 billion construction investment programme to have its full impact on the wider economy</a:t>
            </a:r>
            <a:r>
              <a:rPr lang="en-GB" sz="1400" dirty="0" smtClean="0"/>
              <a:t>.</a:t>
            </a:r>
          </a:p>
          <a:p>
            <a:endParaRPr lang="en-GB" sz="1400" dirty="0" smtClean="0"/>
          </a:p>
          <a:p>
            <a:r>
              <a:rPr lang="en-GB" sz="1400" dirty="0"/>
              <a:t>The construction industry contributes to nearly £90 billion to the UK economy, which is nearly 7% of the total economy (HM Government</a:t>
            </a:r>
            <a:r>
              <a:rPr lang="en-GB" sz="1400" dirty="0" smtClean="0"/>
              <a:t>).</a:t>
            </a:r>
          </a:p>
          <a:p>
            <a:endParaRPr lang="en-GB" sz="1400" dirty="0"/>
          </a:p>
          <a:p>
            <a:r>
              <a:rPr lang="en-GB" sz="1400" dirty="0" smtClean="0"/>
              <a:t>Therefore</a:t>
            </a:r>
            <a:r>
              <a:rPr lang="en-GB" sz="1400" dirty="0"/>
              <a:t>, operating in environment where decisions and processes are equitable and fair is of utmost importance for many businesses particularly smaller firms with low bargaining power. </a:t>
            </a:r>
            <a:endParaRPr lang="en-GB" sz="1400" dirty="0" smtClean="0"/>
          </a:p>
          <a:p>
            <a:endParaRPr lang="en-GB" sz="1400" dirty="0"/>
          </a:p>
          <a:p>
            <a:r>
              <a:rPr lang="en-GB" sz="1400" dirty="0"/>
              <a:t>A recent survey conducted by the Chartered Institute of Building’s in UK revealed that almost 50% of respondents believed that unethical practices such as bribery and corruption was too rampant in the </a:t>
            </a:r>
            <a:r>
              <a:rPr lang="en-GB" sz="1400" dirty="0" smtClean="0"/>
              <a:t>industry.</a:t>
            </a:r>
          </a:p>
          <a:p>
            <a:endParaRPr lang="en-GB" sz="1400" dirty="0" smtClean="0"/>
          </a:p>
          <a:p>
            <a:r>
              <a:rPr lang="en-GB" sz="1400" dirty="0"/>
              <a:t>With the FIR increasingly becoming a prerequisite for wining or being awarded contracts in the industry presently, it is important to probe the significance of fairness for </a:t>
            </a:r>
            <a:r>
              <a:rPr lang="en-GB" sz="1400" dirty="0" smtClean="0"/>
              <a:t>collaborations </a:t>
            </a:r>
            <a:r>
              <a:rPr lang="en-GB" sz="1400" dirty="0"/>
              <a:t>in this industry especially because the industry heavily relies on collaborations/relationships to successfully complete projects. </a:t>
            </a:r>
          </a:p>
          <a:p>
            <a:endParaRPr lang="en-GB" sz="1600" dirty="0"/>
          </a:p>
        </p:txBody>
      </p:sp>
      <p:sp>
        <p:nvSpPr>
          <p:cNvPr id="3" name="Title 2"/>
          <p:cNvSpPr>
            <a:spLocks noGrp="1"/>
          </p:cNvSpPr>
          <p:nvPr>
            <p:ph type="title"/>
          </p:nvPr>
        </p:nvSpPr>
        <p:spPr>
          <a:xfrm>
            <a:off x="467544" y="692696"/>
            <a:ext cx="8229600" cy="720080"/>
          </a:xfrm>
        </p:spPr>
        <p:txBody>
          <a:bodyPr/>
          <a:lstStyle/>
          <a:p>
            <a:r>
              <a:rPr lang="en-GB" dirty="0" smtClean="0"/>
              <a:t>Research Method</a:t>
            </a:r>
            <a:endParaRPr lang="en-GB" dirty="0"/>
          </a:p>
        </p:txBody>
      </p:sp>
    </p:spTree>
    <p:extLst>
      <p:ext uri="{BB962C8B-B14F-4D97-AF65-F5344CB8AC3E}">
        <p14:creationId xmlns:p14="http://schemas.microsoft.com/office/powerpoint/2010/main" val="354552465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4968" y="1473002"/>
            <a:ext cx="8229600" cy="4968553"/>
          </a:xfrm>
        </p:spPr>
        <p:txBody>
          <a:bodyPr/>
          <a:lstStyle/>
          <a:p>
            <a:r>
              <a:rPr lang="en-GB" sz="1600" dirty="0"/>
              <a:t>The source of data in this study was 8 interviews collected between August 2016 and November 2016. </a:t>
            </a:r>
            <a:endParaRPr lang="en-GB" sz="1600" dirty="0" smtClean="0"/>
          </a:p>
          <a:p>
            <a:endParaRPr lang="en-GB" sz="1600" dirty="0"/>
          </a:p>
          <a:p>
            <a:r>
              <a:rPr lang="en-GB" sz="1600" dirty="0"/>
              <a:t>We organized face-to-face interviews with </a:t>
            </a:r>
            <a:r>
              <a:rPr lang="en-GB" sz="1600" dirty="0" smtClean="0"/>
              <a:t>practitioners in the field which </a:t>
            </a:r>
            <a:r>
              <a:rPr lang="en-GB" sz="1600" dirty="0"/>
              <a:t>allowed access to </a:t>
            </a:r>
            <a:r>
              <a:rPr lang="en-GB" sz="1600" dirty="0" smtClean="0"/>
              <a:t>their </a:t>
            </a:r>
            <a:r>
              <a:rPr lang="en-GB" sz="1600" dirty="0"/>
              <a:t>thoughts, attitudes, motivational ideas and opinions </a:t>
            </a:r>
            <a:r>
              <a:rPr lang="en-GB" sz="1600" dirty="0" smtClean="0"/>
              <a:t>on </a:t>
            </a:r>
            <a:r>
              <a:rPr lang="en-GB" sz="1600" dirty="0"/>
              <a:t>the </a:t>
            </a:r>
            <a:r>
              <a:rPr lang="en-GB" sz="1600" dirty="0" smtClean="0"/>
              <a:t>subject matter.</a:t>
            </a:r>
          </a:p>
          <a:p>
            <a:endParaRPr lang="en-GB" sz="1600" dirty="0"/>
          </a:p>
          <a:p>
            <a:r>
              <a:rPr lang="en-GB" sz="1600" dirty="0"/>
              <a:t>All respondents were all senior managers (at least to category manager level), hence responsible for all operational some wider strategic trading issues to do </a:t>
            </a:r>
            <a:r>
              <a:rPr lang="en-GB" sz="1600" dirty="0" smtClean="0"/>
              <a:t>with buyers and suppliers in their supply chain. </a:t>
            </a:r>
          </a:p>
          <a:p>
            <a:endParaRPr lang="en-GB" sz="1600" dirty="0" smtClean="0"/>
          </a:p>
          <a:p>
            <a:r>
              <a:rPr lang="en-GB" sz="1600" dirty="0"/>
              <a:t>All the participating firms were from the </a:t>
            </a:r>
            <a:r>
              <a:rPr lang="en-GB" sz="1600" dirty="0" smtClean="0"/>
              <a:t>North </a:t>
            </a:r>
            <a:r>
              <a:rPr lang="en-GB" sz="1600" dirty="0"/>
              <a:t>E</a:t>
            </a:r>
            <a:r>
              <a:rPr lang="en-GB" sz="1600" dirty="0" smtClean="0"/>
              <a:t>ast </a:t>
            </a:r>
            <a:r>
              <a:rPr lang="en-GB" sz="1600" dirty="0"/>
              <a:t>region of England and are registered members of the North East Chamber of Commerce, a subsidiary of the British Chamber of Commerce. </a:t>
            </a:r>
            <a:endParaRPr lang="en-GB" sz="1600" dirty="0" smtClean="0"/>
          </a:p>
          <a:p>
            <a:endParaRPr lang="en-GB" sz="1600" dirty="0"/>
          </a:p>
          <a:p>
            <a:r>
              <a:rPr lang="en-GB" sz="1600" dirty="0" smtClean="0"/>
              <a:t>A </a:t>
            </a:r>
            <a:r>
              <a:rPr lang="en-GB" sz="1600" dirty="0"/>
              <a:t>standard interview guide was developed from a review of the relevant literature. The interview guide facilitated inquires relating to research. </a:t>
            </a:r>
            <a:endParaRPr lang="en-GB" sz="1600" dirty="0" smtClean="0"/>
          </a:p>
        </p:txBody>
      </p:sp>
      <p:sp>
        <p:nvSpPr>
          <p:cNvPr id="3" name="Title 2"/>
          <p:cNvSpPr>
            <a:spLocks noGrp="1"/>
          </p:cNvSpPr>
          <p:nvPr>
            <p:ph type="title"/>
          </p:nvPr>
        </p:nvSpPr>
        <p:spPr>
          <a:xfrm>
            <a:off x="467544" y="404664"/>
            <a:ext cx="8229600" cy="1008112"/>
          </a:xfrm>
        </p:spPr>
        <p:txBody>
          <a:bodyPr/>
          <a:lstStyle/>
          <a:p>
            <a:r>
              <a:rPr lang="en-GB" sz="3200" dirty="0" smtClean="0"/>
              <a:t>Data collection</a:t>
            </a:r>
            <a:endParaRPr lang="en-GB" sz="3200" dirty="0"/>
          </a:p>
        </p:txBody>
      </p:sp>
    </p:spTree>
    <p:extLst>
      <p:ext uri="{BB962C8B-B14F-4D97-AF65-F5344CB8AC3E}">
        <p14:creationId xmlns:p14="http://schemas.microsoft.com/office/powerpoint/2010/main" val="34747639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692696"/>
            <a:ext cx="8229600" cy="792088"/>
          </a:xfrm>
        </p:spPr>
        <p:txBody>
          <a:bodyPr/>
          <a:lstStyle/>
          <a:p>
            <a:r>
              <a:rPr lang="en-GB" dirty="0" smtClean="0"/>
              <a:t>Findings</a:t>
            </a:r>
            <a:endParaRPr lang="en-GB" dirty="0"/>
          </a:p>
        </p:txBody>
      </p:sp>
      <p:graphicFrame>
        <p:nvGraphicFramePr>
          <p:cNvPr id="4" name="Content Placeholder 3"/>
          <p:cNvGraphicFramePr>
            <a:graphicFrameLocks noGrp="1" noChangeAspect="1"/>
          </p:cNvGraphicFramePr>
          <p:nvPr>
            <p:ph idx="1"/>
            <p:extLst>
              <p:ext uri="{D42A27DB-BD31-4B8C-83A1-F6EECF244321}">
                <p14:modId xmlns:p14="http://schemas.microsoft.com/office/powerpoint/2010/main" val="2689556501"/>
              </p:ext>
            </p:extLst>
          </p:nvPr>
        </p:nvGraphicFramePr>
        <p:xfrm>
          <a:off x="457200" y="1484784"/>
          <a:ext cx="8507288" cy="5184576"/>
        </p:xfrm>
        <a:graphic>
          <a:graphicData uri="http://schemas.openxmlformats.org/presentationml/2006/ole">
            <mc:AlternateContent xmlns:mc="http://schemas.openxmlformats.org/markup-compatibility/2006">
              <mc:Choice xmlns:v="urn:schemas-microsoft-com:vml" Requires="v">
                <p:oleObj spid="_x0000_s1046" name="Document" r:id="rId4" imgW="5886333" imgH="3412113" progId="Word.Document.12">
                  <p:embed/>
                </p:oleObj>
              </mc:Choice>
              <mc:Fallback>
                <p:oleObj name="Document" r:id="rId4" imgW="5886333" imgH="3412113" progId="Word.Document.12">
                  <p:embed/>
                  <p:pic>
                    <p:nvPicPr>
                      <p:cNvPr id="0" name=""/>
                      <p:cNvPicPr/>
                      <p:nvPr/>
                    </p:nvPicPr>
                    <p:blipFill>
                      <a:blip r:embed="rId5"/>
                      <a:stretch>
                        <a:fillRect/>
                      </a:stretch>
                    </p:blipFill>
                    <p:spPr>
                      <a:xfrm>
                        <a:off x="457200" y="1484784"/>
                        <a:ext cx="8507288" cy="5184576"/>
                      </a:xfrm>
                      <a:prstGeom prst="rect">
                        <a:avLst/>
                      </a:prstGeom>
                    </p:spPr>
                  </p:pic>
                </p:oleObj>
              </mc:Fallback>
            </mc:AlternateContent>
          </a:graphicData>
        </a:graphic>
      </p:graphicFrame>
    </p:spTree>
    <p:extLst>
      <p:ext uri="{BB962C8B-B14F-4D97-AF65-F5344CB8AC3E}">
        <p14:creationId xmlns:p14="http://schemas.microsoft.com/office/powerpoint/2010/main" val="4954563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44302" y="1196752"/>
            <a:ext cx="8229600" cy="5184576"/>
          </a:xfrm>
        </p:spPr>
        <p:txBody>
          <a:bodyPr/>
          <a:lstStyle/>
          <a:p>
            <a:pPr marL="0" indent="0">
              <a:buNone/>
            </a:pPr>
            <a:r>
              <a:rPr lang="en-GB" sz="1800" b="1" dirty="0" smtClean="0"/>
              <a:t>     </a:t>
            </a:r>
            <a:r>
              <a:rPr lang="en-GB" sz="1800" b="1" u="sng" dirty="0" smtClean="0"/>
              <a:t>The </a:t>
            </a:r>
            <a:r>
              <a:rPr lang="en-GB" sz="1800" b="1" u="sng" dirty="0"/>
              <a:t>concept of fairness </a:t>
            </a:r>
            <a:endParaRPr lang="en-GB" sz="1800" b="1" u="sng" dirty="0" smtClean="0"/>
          </a:p>
          <a:p>
            <a:r>
              <a:rPr lang="en-GB" sz="1400" dirty="0"/>
              <a:t>Our findings highlight the multi-dimensional nature of fairness as a concept in supply chain relationships. </a:t>
            </a:r>
            <a:endParaRPr lang="en-GB" sz="1400" dirty="0" smtClean="0"/>
          </a:p>
          <a:p>
            <a:endParaRPr lang="en-GB" sz="1400" dirty="0" smtClean="0"/>
          </a:p>
          <a:p>
            <a:r>
              <a:rPr lang="en-GB" sz="1400" dirty="0"/>
              <a:t>T</a:t>
            </a:r>
            <a:r>
              <a:rPr lang="en-GB" sz="1400" dirty="0" smtClean="0"/>
              <a:t>he </a:t>
            </a:r>
            <a:r>
              <a:rPr lang="en-GB" sz="1400" dirty="0"/>
              <a:t>concept of fairness was mentioned continuously to be </a:t>
            </a:r>
            <a:r>
              <a:rPr lang="en-GB" sz="1400" dirty="0" smtClean="0"/>
              <a:t>very </a:t>
            </a:r>
            <a:r>
              <a:rPr lang="en-GB" sz="1400" dirty="0"/>
              <a:t>subjective and personal to </a:t>
            </a:r>
            <a:r>
              <a:rPr lang="en-GB" sz="1400" dirty="0" smtClean="0"/>
              <a:t>the individual perceiver/organization in the chain. </a:t>
            </a:r>
          </a:p>
          <a:p>
            <a:endParaRPr lang="en-GB" sz="1400" dirty="0" smtClean="0"/>
          </a:p>
          <a:p>
            <a:r>
              <a:rPr lang="en-GB" sz="1400" dirty="0" smtClean="0"/>
              <a:t>Although </a:t>
            </a:r>
            <a:r>
              <a:rPr lang="en-GB" sz="1400" dirty="0"/>
              <a:t>many firms elude from the discussion on fairness, we found that fairness is very vital for strong relationships between firms, particularly for relationships with a long-term focus. </a:t>
            </a:r>
            <a:endParaRPr lang="en-GB" sz="1400" dirty="0" smtClean="0"/>
          </a:p>
          <a:p>
            <a:endParaRPr lang="en-GB" sz="1400" dirty="0" smtClean="0"/>
          </a:p>
          <a:p>
            <a:r>
              <a:rPr lang="en-GB" sz="1400" dirty="0" smtClean="0"/>
              <a:t>Though fairness is interpreted according to the exact context that is being evaluated, the general consensus between the firms interviewed is that fairness relates to the justness of rationale for activities carried out between supply chain partners. </a:t>
            </a:r>
          </a:p>
          <a:p>
            <a:endParaRPr lang="en-GB" sz="1400" dirty="0" smtClean="0"/>
          </a:p>
          <a:p>
            <a:r>
              <a:rPr lang="en-GB" sz="1400" dirty="0" smtClean="0"/>
              <a:t>For </a:t>
            </a:r>
            <a:r>
              <a:rPr lang="en-GB" sz="1400" dirty="0"/>
              <a:t>instance, if a partner fails to perform a certain task that it would normally perform for the benefit of the relationship, fairness is keeping the other partner informed with adequate explanation of why it wouldn’t happen. </a:t>
            </a:r>
            <a:endParaRPr lang="en-GB" sz="1400" dirty="0" smtClean="0"/>
          </a:p>
          <a:p>
            <a:endParaRPr lang="en-GB" sz="1400" dirty="0" smtClean="0"/>
          </a:p>
          <a:p>
            <a:r>
              <a:rPr lang="en-GB" sz="1400" dirty="0"/>
              <a:t>From a focal firm’s perspective, it entails treating other members the way you wish to be treated. </a:t>
            </a:r>
          </a:p>
        </p:txBody>
      </p:sp>
      <p:sp>
        <p:nvSpPr>
          <p:cNvPr id="3" name="Title 2"/>
          <p:cNvSpPr>
            <a:spLocks noGrp="1"/>
          </p:cNvSpPr>
          <p:nvPr>
            <p:ph type="title"/>
          </p:nvPr>
        </p:nvSpPr>
        <p:spPr>
          <a:xfrm>
            <a:off x="467544" y="692696"/>
            <a:ext cx="8229600" cy="504056"/>
          </a:xfrm>
        </p:spPr>
        <p:txBody>
          <a:bodyPr/>
          <a:lstStyle/>
          <a:p>
            <a:r>
              <a:rPr lang="en-GB" dirty="0" smtClean="0"/>
              <a:t>Findings</a:t>
            </a:r>
            <a:endParaRPr lang="en-GB" dirty="0"/>
          </a:p>
        </p:txBody>
      </p:sp>
    </p:spTree>
    <p:extLst>
      <p:ext uri="{BB962C8B-B14F-4D97-AF65-F5344CB8AC3E}">
        <p14:creationId xmlns:p14="http://schemas.microsoft.com/office/powerpoint/2010/main" val="190650241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44302" y="1196752"/>
            <a:ext cx="8229600" cy="5184576"/>
          </a:xfrm>
        </p:spPr>
        <p:txBody>
          <a:bodyPr/>
          <a:lstStyle/>
          <a:p>
            <a:pPr marL="0" indent="0">
              <a:buNone/>
            </a:pPr>
            <a:r>
              <a:rPr lang="en-GB" sz="1800" b="1" dirty="0" smtClean="0"/>
              <a:t>     </a:t>
            </a:r>
            <a:r>
              <a:rPr lang="en-GB" sz="1400" b="1" u="sng" dirty="0" smtClean="0"/>
              <a:t>Determinants </a:t>
            </a:r>
            <a:r>
              <a:rPr lang="en-GB" sz="1400" b="1" u="sng" dirty="0"/>
              <a:t>of fairness perception </a:t>
            </a:r>
            <a:endParaRPr lang="en-GB" sz="1400" b="1" u="sng" dirty="0" smtClean="0"/>
          </a:p>
          <a:p>
            <a:r>
              <a:rPr lang="en-GB" sz="1400" dirty="0"/>
              <a:t>We found that even though features such as age, educational level, gender, personality/value, and managerial style are elements that could impact on the way a manager (the firm representative) in the relationship perceives fairness, the most significant factor is the </a:t>
            </a:r>
            <a:r>
              <a:rPr lang="en-GB" sz="1400" i="1" dirty="0"/>
              <a:t>experience </a:t>
            </a:r>
            <a:r>
              <a:rPr lang="en-GB" sz="1400" dirty="0"/>
              <a:t>of the </a:t>
            </a:r>
            <a:r>
              <a:rPr lang="en-GB" sz="1400" dirty="0" smtClean="0"/>
              <a:t>manager.</a:t>
            </a:r>
          </a:p>
          <a:p>
            <a:endParaRPr lang="en-GB" sz="1400" b="1" u="sng" dirty="0"/>
          </a:p>
          <a:p>
            <a:r>
              <a:rPr lang="en-GB" sz="1400" dirty="0"/>
              <a:t>As explained by a Manager in Company A: </a:t>
            </a:r>
            <a:r>
              <a:rPr lang="en-GB" sz="1400" b="1" i="1" dirty="0" smtClean="0"/>
              <a:t>‘‘</a:t>
            </a:r>
            <a:r>
              <a:rPr lang="en-GB" sz="1400" b="1" i="1" dirty="0"/>
              <a:t>But experience is the absolute key because you remember things’’ </a:t>
            </a:r>
            <a:endParaRPr lang="en-GB" sz="1400" b="1" i="1" dirty="0" smtClean="0"/>
          </a:p>
          <a:p>
            <a:endParaRPr lang="en-GB" sz="1400" b="1" i="1" u="sng" dirty="0"/>
          </a:p>
          <a:p>
            <a:r>
              <a:rPr lang="en-GB" sz="1400" dirty="0"/>
              <a:t>We found that firm strategy, especially the strategy for administering relational exchanges as a vital element that influences how firms perceive fairness in supply chains relationship at the firm level</a:t>
            </a:r>
            <a:r>
              <a:rPr lang="en-GB" sz="1400" dirty="0" smtClean="0"/>
              <a:t>.</a:t>
            </a:r>
          </a:p>
          <a:p>
            <a:endParaRPr lang="en-GB" sz="1400" dirty="0" smtClean="0"/>
          </a:p>
          <a:p>
            <a:r>
              <a:rPr lang="en-GB" sz="1400" dirty="0" smtClean="0"/>
              <a:t> </a:t>
            </a:r>
            <a:r>
              <a:rPr lang="en-GB" sz="1400" dirty="0"/>
              <a:t>Managers interviewed specifically accentuated that their firm values and corporate policy impacts a lot on their approach to relationships and their conducts during exchanges</a:t>
            </a:r>
            <a:r>
              <a:rPr lang="en-GB" sz="1400" dirty="0" smtClean="0"/>
              <a:t>.</a:t>
            </a:r>
          </a:p>
          <a:p>
            <a:endParaRPr lang="en-GB" sz="1400" dirty="0"/>
          </a:p>
          <a:p>
            <a:r>
              <a:rPr lang="en-GB" sz="1400" dirty="0" smtClean="0"/>
              <a:t> </a:t>
            </a:r>
            <a:r>
              <a:rPr lang="en-GB" sz="1400" dirty="0"/>
              <a:t>In a different view, a firm that has specified fair trade policy in its network or supply chain strategy would perceive fairness differently from a firm with little consideration for fair trade. </a:t>
            </a:r>
          </a:p>
          <a:p>
            <a:endParaRPr lang="en-GB" sz="1400" b="1" u="sng" dirty="0"/>
          </a:p>
          <a:p>
            <a:r>
              <a:rPr lang="en-GB" sz="1400" dirty="0"/>
              <a:t>This point is explained by a Manager in Company E: </a:t>
            </a:r>
            <a:r>
              <a:rPr lang="en-GB" sz="1400" b="1" i="1" dirty="0" smtClean="0"/>
              <a:t>‘‘</a:t>
            </a:r>
            <a:r>
              <a:rPr lang="en-GB" sz="1400" b="1" i="1" dirty="0"/>
              <a:t>It also depends largely on the values set by individual companies towards fairness’’ </a:t>
            </a:r>
            <a:endParaRPr lang="en-GB" sz="1400" b="1" u="sng" dirty="0" smtClean="0"/>
          </a:p>
        </p:txBody>
      </p:sp>
      <p:sp>
        <p:nvSpPr>
          <p:cNvPr id="3" name="Title 2"/>
          <p:cNvSpPr>
            <a:spLocks noGrp="1"/>
          </p:cNvSpPr>
          <p:nvPr>
            <p:ph type="title"/>
          </p:nvPr>
        </p:nvSpPr>
        <p:spPr>
          <a:xfrm>
            <a:off x="467544" y="692696"/>
            <a:ext cx="8229600" cy="504056"/>
          </a:xfrm>
        </p:spPr>
        <p:txBody>
          <a:bodyPr/>
          <a:lstStyle/>
          <a:p>
            <a:r>
              <a:rPr lang="en-GB" dirty="0" smtClean="0"/>
              <a:t>Findings</a:t>
            </a:r>
            <a:endParaRPr lang="en-GB" dirty="0"/>
          </a:p>
        </p:txBody>
      </p:sp>
    </p:spTree>
    <p:extLst>
      <p:ext uri="{BB962C8B-B14F-4D97-AF65-F5344CB8AC3E}">
        <p14:creationId xmlns:p14="http://schemas.microsoft.com/office/powerpoint/2010/main" val="30375277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2980" y="2060848"/>
            <a:ext cx="8229600" cy="4248472"/>
          </a:xfrm>
        </p:spPr>
        <p:txBody>
          <a:bodyPr/>
          <a:lstStyle/>
          <a:p>
            <a:pPr marL="0" indent="0">
              <a:buNone/>
            </a:pPr>
            <a:r>
              <a:rPr lang="en-GB" sz="1800" b="1" dirty="0" smtClean="0"/>
              <a:t>     </a:t>
            </a:r>
            <a:r>
              <a:rPr lang="en-GB" sz="1600" b="1" u="sng" dirty="0" smtClean="0"/>
              <a:t>Determinants </a:t>
            </a:r>
            <a:r>
              <a:rPr lang="en-GB" sz="1600" b="1" u="sng" dirty="0"/>
              <a:t>of fairness perception </a:t>
            </a:r>
            <a:endParaRPr lang="en-GB" sz="1600" b="1" u="sng" dirty="0" smtClean="0"/>
          </a:p>
          <a:p>
            <a:r>
              <a:rPr lang="en-GB" sz="1600" dirty="0"/>
              <a:t>We also found that bargaining and purchasing power professed by firms will influence the perception of fairness at the supply chain </a:t>
            </a:r>
            <a:r>
              <a:rPr lang="en-GB" sz="1600" dirty="0" smtClean="0"/>
              <a:t>level.</a:t>
            </a:r>
          </a:p>
          <a:p>
            <a:endParaRPr lang="en-GB" sz="1600" dirty="0"/>
          </a:p>
          <a:p>
            <a:r>
              <a:rPr lang="en-GB" sz="1600" dirty="0"/>
              <a:t>A</a:t>
            </a:r>
            <a:r>
              <a:rPr lang="en-GB" sz="1600" dirty="0" smtClean="0"/>
              <a:t>s </a:t>
            </a:r>
            <a:r>
              <a:rPr lang="en-GB" sz="1600" dirty="0"/>
              <a:t>explained by a Manager in Company H: </a:t>
            </a:r>
            <a:r>
              <a:rPr lang="en-GB" sz="1600" b="1" i="1" dirty="0" smtClean="0"/>
              <a:t>‘‘</a:t>
            </a:r>
            <a:r>
              <a:rPr lang="en-GB" sz="1600" b="1" i="1" dirty="0"/>
              <a:t>As the supplier, we will often feel inferior to the buyer because of the bargaining power that they possess’’ </a:t>
            </a:r>
            <a:endParaRPr lang="en-GB" sz="1600" b="1" dirty="0"/>
          </a:p>
          <a:p>
            <a:endParaRPr lang="en-GB" sz="1600" dirty="0" smtClean="0"/>
          </a:p>
          <a:p>
            <a:r>
              <a:rPr lang="en-GB" sz="1600" dirty="0" smtClean="0"/>
              <a:t>Likewise</a:t>
            </a:r>
            <a:r>
              <a:rPr lang="en-GB" sz="1600" dirty="0"/>
              <a:t>, we also found that the nature of the business environment where a firm operates can also impact on how fairness is perceived. </a:t>
            </a:r>
            <a:endParaRPr lang="en-GB" sz="1600" dirty="0" smtClean="0"/>
          </a:p>
          <a:p>
            <a:endParaRPr lang="en-GB" sz="1400" b="1" u="sng" dirty="0"/>
          </a:p>
          <a:p>
            <a:pPr marL="0" indent="0">
              <a:buNone/>
            </a:pPr>
            <a:r>
              <a:rPr lang="en-GB" sz="1400" b="1" dirty="0" smtClean="0"/>
              <a:t>       </a:t>
            </a:r>
            <a:endParaRPr lang="en-GB" sz="1400" b="1" u="sng" dirty="0" smtClean="0"/>
          </a:p>
        </p:txBody>
      </p:sp>
      <p:sp>
        <p:nvSpPr>
          <p:cNvPr id="3" name="Title 2"/>
          <p:cNvSpPr>
            <a:spLocks noGrp="1"/>
          </p:cNvSpPr>
          <p:nvPr>
            <p:ph type="title"/>
          </p:nvPr>
        </p:nvSpPr>
        <p:spPr>
          <a:xfrm>
            <a:off x="462980" y="836712"/>
            <a:ext cx="8229600" cy="864096"/>
          </a:xfrm>
        </p:spPr>
        <p:txBody>
          <a:bodyPr/>
          <a:lstStyle/>
          <a:p>
            <a:r>
              <a:rPr lang="en-GB" dirty="0" smtClean="0"/>
              <a:t>Findings</a:t>
            </a:r>
            <a:endParaRPr lang="en-GB" dirty="0"/>
          </a:p>
        </p:txBody>
      </p:sp>
    </p:spTree>
    <p:extLst>
      <p:ext uri="{BB962C8B-B14F-4D97-AF65-F5344CB8AC3E}">
        <p14:creationId xmlns:p14="http://schemas.microsoft.com/office/powerpoint/2010/main" val="23224615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4785"/>
            <a:ext cx="8229600" cy="4608512"/>
          </a:xfrm>
        </p:spPr>
        <p:txBody>
          <a:bodyPr/>
          <a:lstStyle/>
          <a:p>
            <a:pPr marL="0" indent="0">
              <a:buNone/>
            </a:pPr>
            <a:r>
              <a:rPr lang="en-GB" sz="1400" b="1" dirty="0" smtClean="0"/>
              <a:t>       </a:t>
            </a:r>
            <a:r>
              <a:rPr lang="en-GB" sz="1400" b="1" u="sng" dirty="0" smtClean="0"/>
              <a:t>Fairness </a:t>
            </a:r>
            <a:r>
              <a:rPr lang="en-GB" sz="1400" b="1" u="sng" dirty="0"/>
              <a:t>perceptions and collaborative activities </a:t>
            </a:r>
          </a:p>
          <a:p>
            <a:r>
              <a:rPr lang="en-GB" sz="1400" dirty="0"/>
              <a:t>We found that when fairness is perceived by a focal firm in a relationship, it impacts on the level of communication (information sharing), investment and contribution towards the relationship (relationship investment), and determinations to collectively work with the partner (joint relationship effort). </a:t>
            </a:r>
          </a:p>
          <a:p>
            <a:pPr marL="0" indent="0">
              <a:buNone/>
            </a:pPr>
            <a:endParaRPr lang="en-GB" sz="1400" dirty="0"/>
          </a:p>
          <a:p>
            <a:r>
              <a:rPr lang="en-GB" sz="1400" dirty="0"/>
              <a:t>Conversations with managers revealed that whilst the sense of fairness impacts on their collaboration through these activities, the impact could either be positive or adverse subject to the degree of perception. </a:t>
            </a:r>
            <a:endParaRPr lang="en-GB" sz="1400" b="1" u="sng" dirty="0"/>
          </a:p>
          <a:p>
            <a:endParaRPr lang="en-GB" sz="1400" dirty="0" smtClean="0"/>
          </a:p>
          <a:p>
            <a:r>
              <a:rPr lang="en-GB" sz="1400" dirty="0" smtClean="0"/>
              <a:t>For </a:t>
            </a:r>
            <a:r>
              <a:rPr lang="en-GB" sz="1400" dirty="0"/>
              <a:t>instance, if fairness is positively perceived based on the impartiality of a partner in areas of rewards allocation, decision and process enactment, and interactive conduct, their collaborative activities with the specific partner would be augmented and motivation to perform tasks excellently will be existent. </a:t>
            </a:r>
            <a:endParaRPr lang="en-GB" sz="1400" dirty="0" smtClean="0"/>
          </a:p>
          <a:p>
            <a:endParaRPr lang="en-GB" sz="1400" dirty="0"/>
          </a:p>
          <a:p>
            <a:r>
              <a:rPr lang="en-GB" sz="1400" dirty="0"/>
              <a:t>We also found that some companies are intolerant to the negative perception (unfairness) and may possibly discontinue their relationship with such partners depending on the degree of damage that the unfairness has caused them. </a:t>
            </a:r>
          </a:p>
        </p:txBody>
      </p:sp>
      <p:sp>
        <p:nvSpPr>
          <p:cNvPr id="3" name="Title 2"/>
          <p:cNvSpPr>
            <a:spLocks noGrp="1"/>
          </p:cNvSpPr>
          <p:nvPr>
            <p:ph type="title"/>
          </p:nvPr>
        </p:nvSpPr>
        <p:spPr>
          <a:xfrm>
            <a:off x="467544" y="548680"/>
            <a:ext cx="8229600" cy="936104"/>
          </a:xfrm>
        </p:spPr>
        <p:txBody>
          <a:bodyPr/>
          <a:lstStyle/>
          <a:p>
            <a:r>
              <a:rPr lang="en-GB" dirty="0" smtClean="0"/>
              <a:t>Findings</a:t>
            </a:r>
            <a:endParaRPr lang="en-GB" dirty="0"/>
          </a:p>
        </p:txBody>
      </p:sp>
    </p:spTree>
    <p:extLst>
      <p:ext uri="{BB962C8B-B14F-4D97-AF65-F5344CB8AC3E}">
        <p14:creationId xmlns:p14="http://schemas.microsoft.com/office/powerpoint/2010/main" val="3655586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23528" y="1628800"/>
            <a:ext cx="8229600" cy="4752527"/>
          </a:xfrm>
        </p:spPr>
        <p:txBody>
          <a:bodyPr/>
          <a:lstStyle/>
          <a:p>
            <a:pPr marL="0" indent="0">
              <a:buNone/>
            </a:pPr>
            <a:r>
              <a:rPr lang="en-GB" sz="1400" b="1" dirty="0" smtClean="0"/>
              <a:t>       </a:t>
            </a:r>
            <a:r>
              <a:rPr lang="en-GB" sz="1400" b="1" u="sng" dirty="0"/>
              <a:t>Reducing the difference in perception </a:t>
            </a:r>
          </a:p>
          <a:p>
            <a:r>
              <a:rPr lang="en-GB" sz="1400" dirty="0"/>
              <a:t>Our findings indicate that firms perceive fairness differently depending on the specifics relating to their context in the assessment process. </a:t>
            </a:r>
            <a:endParaRPr lang="en-GB" sz="1400" dirty="0" smtClean="0"/>
          </a:p>
          <a:p>
            <a:endParaRPr lang="en-GB" sz="1400" dirty="0"/>
          </a:p>
          <a:p>
            <a:r>
              <a:rPr lang="en-GB" sz="1400" dirty="0"/>
              <a:t>We particularly identified that due to the several factors that affect the way firms perceive fairness such as the bargaining power of firm, </a:t>
            </a:r>
            <a:r>
              <a:rPr lang="en-GB" sz="1400" dirty="0" smtClean="0"/>
              <a:t>firm strategy and value, anticipations </a:t>
            </a:r>
            <a:r>
              <a:rPr lang="en-GB" sz="1400" dirty="0"/>
              <a:t>from the relationship etc, the observation of fairness is </a:t>
            </a:r>
            <a:r>
              <a:rPr lang="en-GB" sz="1400" dirty="0" smtClean="0"/>
              <a:t>a diverse </a:t>
            </a:r>
            <a:r>
              <a:rPr lang="en-GB" sz="1400" dirty="0"/>
              <a:t>subject to the circumstances attached to the specific perceiver. </a:t>
            </a:r>
            <a:endParaRPr lang="en-GB" sz="1400" dirty="0" smtClean="0"/>
          </a:p>
          <a:p>
            <a:endParaRPr lang="en-GB" sz="1400" dirty="0" smtClean="0"/>
          </a:p>
          <a:p>
            <a:r>
              <a:rPr lang="en-GB" sz="1400" dirty="0" smtClean="0"/>
              <a:t>For </a:t>
            </a:r>
            <a:r>
              <a:rPr lang="en-GB" sz="1400" dirty="0"/>
              <a:t>instance, if fairness is positively perceived based on the impartiality of a partner in areas of rewards allocation, decision and process enactment, and interactive conduct, their collaborative activities with the specific partner would be augmented and motivation to perform tasks excellently will be </a:t>
            </a:r>
            <a:r>
              <a:rPr lang="en-GB" sz="1400" dirty="0" smtClean="0"/>
              <a:t>existent and commitment to the relationship would be exhibited. </a:t>
            </a:r>
          </a:p>
          <a:p>
            <a:endParaRPr lang="en-GB" sz="1400" dirty="0"/>
          </a:p>
          <a:p>
            <a:r>
              <a:rPr lang="en-GB" sz="1400" dirty="0"/>
              <a:t>We specifically found standard operating procedures to be a key mechanism that can minimize the dissimilarity in how supply chain partners perceive what is fair and what is not fair. Managers were particular about the necessity for a common understanding of the fairness outlook in their </a:t>
            </a:r>
            <a:r>
              <a:rPr lang="en-GB" sz="1400" dirty="0" smtClean="0"/>
              <a:t>interactions </a:t>
            </a:r>
            <a:r>
              <a:rPr lang="en-GB" sz="1400" dirty="0"/>
              <a:t>and affairs with supply chain partners for a healthier relationship. </a:t>
            </a:r>
          </a:p>
        </p:txBody>
      </p:sp>
      <p:sp>
        <p:nvSpPr>
          <p:cNvPr id="3" name="Title 2"/>
          <p:cNvSpPr>
            <a:spLocks noGrp="1"/>
          </p:cNvSpPr>
          <p:nvPr>
            <p:ph type="title"/>
          </p:nvPr>
        </p:nvSpPr>
        <p:spPr>
          <a:xfrm>
            <a:off x="467544" y="548680"/>
            <a:ext cx="8229600" cy="936104"/>
          </a:xfrm>
        </p:spPr>
        <p:txBody>
          <a:bodyPr/>
          <a:lstStyle/>
          <a:p>
            <a:r>
              <a:rPr lang="en-GB" dirty="0" smtClean="0"/>
              <a:t>Findings</a:t>
            </a:r>
            <a:endParaRPr lang="en-GB" dirty="0"/>
          </a:p>
        </p:txBody>
      </p:sp>
    </p:spTree>
    <p:extLst>
      <p:ext uri="{BB962C8B-B14F-4D97-AF65-F5344CB8AC3E}">
        <p14:creationId xmlns:p14="http://schemas.microsoft.com/office/powerpoint/2010/main" val="65553455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700808"/>
            <a:ext cx="8229600" cy="4680519"/>
          </a:xfrm>
        </p:spPr>
        <p:txBody>
          <a:bodyPr/>
          <a:lstStyle/>
          <a:p>
            <a:r>
              <a:rPr lang="en-GB" sz="1400" dirty="0"/>
              <a:t>The findings of this research contribute to the ongoing investigations in supply chain relations by shedding light on the role of fairness. </a:t>
            </a:r>
            <a:endParaRPr lang="en-GB" sz="1400" dirty="0" smtClean="0"/>
          </a:p>
          <a:p>
            <a:endParaRPr lang="en-GB" sz="1400" dirty="0" smtClean="0"/>
          </a:p>
          <a:p>
            <a:r>
              <a:rPr lang="en-GB" sz="1400" dirty="0"/>
              <a:t>Although fairness has been recognized as a formative means for reducing relationship damage and termination, our findings identify it to be </a:t>
            </a:r>
            <a:r>
              <a:rPr lang="en-GB" sz="1400" dirty="0" smtClean="0"/>
              <a:t>a pre-requisite for an effective and valuable relationship for members of the supply chain. </a:t>
            </a:r>
          </a:p>
          <a:p>
            <a:endParaRPr lang="en-GB" sz="1400" dirty="0" smtClean="0"/>
          </a:p>
          <a:p>
            <a:r>
              <a:rPr lang="en-GB" sz="1400" dirty="0"/>
              <a:t>Our study ascertains that the concept of fairness is personal and interpreted according to an individual firm’s peculiar </a:t>
            </a:r>
            <a:r>
              <a:rPr lang="en-GB" sz="1400" dirty="0" smtClean="0"/>
              <a:t>situation or context. </a:t>
            </a:r>
          </a:p>
          <a:p>
            <a:endParaRPr lang="en-GB" sz="1400" dirty="0" smtClean="0"/>
          </a:p>
          <a:p>
            <a:r>
              <a:rPr lang="en-GB" sz="1400" dirty="0" smtClean="0"/>
              <a:t>Thus</a:t>
            </a:r>
            <a:r>
              <a:rPr lang="en-GB" sz="1400" dirty="0"/>
              <a:t>, due to the subjective nature of fairness and dissimilarity in its interpretation by members of the supply chain, it was found to have </a:t>
            </a:r>
            <a:r>
              <a:rPr lang="en-GB" sz="1400" dirty="0" smtClean="0"/>
              <a:t>a key impact </a:t>
            </a:r>
            <a:r>
              <a:rPr lang="en-GB" sz="1400" dirty="0"/>
              <a:t>on the relationship between supply chain partners. </a:t>
            </a:r>
            <a:endParaRPr lang="en-GB" sz="1400" dirty="0" smtClean="0"/>
          </a:p>
          <a:p>
            <a:endParaRPr lang="en-GB" sz="1400" dirty="0" smtClean="0"/>
          </a:p>
          <a:p>
            <a:r>
              <a:rPr lang="en-GB" sz="1400" dirty="0" smtClean="0"/>
              <a:t>We </a:t>
            </a:r>
            <a:r>
              <a:rPr lang="en-GB" sz="1400" dirty="0"/>
              <a:t>were also able to conceptualise fairness as ‘‘the justness of rationale’’ in dealings between supply chain </a:t>
            </a:r>
            <a:r>
              <a:rPr lang="en-GB" sz="1400" dirty="0" smtClean="0"/>
              <a:t>partners. i.e. </a:t>
            </a:r>
            <a:r>
              <a:rPr lang="en-GB" sz="1400" dirty="0"/>
              <a:t>treating people (and companies are people, supply chain is about people) the way you expect to be </a:t>
            </a:r>
            <a:r>
              <a:rPr lang="en-GB" sz="1400" dirty="0" smtClean="0"/>
              <a:t>treated.</a:t>
            </a:r>
            <a:endParaRPr lang="en-GB" sz="1800" dirty="0"/>
          </a:p>
          <a:p>
            <a:endParaRPr lang="en-GB" sz="1400" dirty="0"/>
          </a:p>
        </p:txBody>
      </p:sp>
      <p:sp>
        <p:nvSpPr>
          <p:cNvPr id="3" name="Title 2"/>
          <p:cNvSpPr>
            <a:spLocks noGrp="1"/>
          </p:cNvSpPr>
          <p:nvPr>
            <p:ph type="title"/>
          </p:nvPr>
        </p:nvSpPr>
        <p:spPr>
          <a:xfrm>
            <a:off x="467544" y="476672"/>
            <a:ext cx="8229600" cy="1080120"/>
          </a:xfrm>
        </p:spPr>
        <p:txBody>
          <a:bodyPr/>
          <a:lstStyle/>
          <a:p>
            <a:r>
              <a:rPr lang="en-GB" dirty="0" smtClean="0"/>
              <a:t>Conclusion</a:t>
            </a:r>
            <a:endParaRPr lang="en-GB" dirty="0"/>
          </a:p>
        </p:txBody>
      </p:sp>
    </p:spTree>
    <p:extLst>
      <p:ext uri="{BB962C8B-B14F-4D97-AF65-F5344CB8AC3E}">
        <p14:creationId xmlns:p14="http://schemas.microsoft.com/office/powerpoint/2010/main" val="123624142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772815"/>
            <a:ext cx="8229600" cy="4320481"/>
          </a:xfrm>
        </p:spPr>
        <p:txBody>
          <a:bodyPr/>
          <a:lstStyle/>
          <a:p>
            <a:r>
              <a:rPr lang="en-GB" sz="1400" dirty="0"/>
              <a:t>Recent studies that have examined fairness in the supply chain context have wholly considered one angle; its consequence mainly for indicators of an outstanding relationship, long-term orientation and performance. </a:t>
            </a:r>
            <a:endParaRPr lang="en-GB" sz="1400" dirty="0" smtClean="0"/>
          </a:p>
          <a:p>
            <a:endParaRPr lang="en-GB" sz="1400" dirty="0"/>
          </a:p>
          <a:p>
            <a:r>
              <a:rPr lang="en-GB" sz="1400" dirty="0" smtClean="0"/>
              <a:t>We </a:t>
            </a:r>
            <a:r>
              <a:rPr lang="en-GB" sz="1400" dirty="0"/>
              <a:t>have considered the factors that influence the perception of fairness, finding that the determinants emanate from three main levels; individual, firm, environment.</a:t>
            </a:r>
          </a:p>
          <a:p>
            <a:endParaRPr lang="en-GB" sz="1400" dirty="0" smtClean="0"/>
          </a:p>
          <a:p>
            <a:r>
              <a:rPr lang="en-GB" sz="1400" dirty="0" smtClean="0"/>
              <a:t>This </a:t>
            </a:r>
            <a:r>
              <a:rPr lang="en-GB" sz="1400" dirty="0"/>
              <a:t>research provides new insights demonstrating that fairness is essential for building long lasting supply chain relationships that are equally valuable through key collaborative </a:t>
            </a:r>
            <a:r>
              <a:rPr lang="en-GB" sz="1400" dirty="0" smtClean="0"/>
              <a:t>activities.</a:t>
            </a:r>
          </a:p>
          <a:p>
            <a:endParaRPr lang="en-GB" sz="1400" dirty="0" smtClean="0"/>
          </a:p>
          <a:p>
            <a:r>
              <a:rPr lang="en-GB" sz="1400" dirty="0" smtClean="0"/>
              <a:t>Hence</a:t>
            </a:r>
            <a:r>
              <a:rPr lang="en-GB" sz="1400" dirty="0"/>
              <a:t>, the findings of this research offer managers’ direction on how to manage their interactivities with their supply chain partners through the adoption of schemes that are able to effectively encourage fair practices during transactions</a:t>
            </a:r>
            <a:r>
              <a:rPr lang="en-GB" sz="1400" dirty="0" smtClean="0"/>
              <a:t>.</a:t>
            </a:r>
          </a:p>
          <a:p>
            <a:endParaRPr lang="en-GB" sz="1400" dirty="0" smtClean="0"/>
          </a:p>
          <a:p>
            <a:r>
              <a:rPr lang="en-GB" sz="1400" dirty="0"/>
              <a:t>Our findings particularly reveal that fairness is a concept that needs to be included in trading agreements and placed at the forefront of the relationship banner.</a:t>
            </a:r>
          </a:p>
        </p:txBody>
      </p:sp>
      <p:sp>
        <p:nvSpPr>
          <p:cNvPr id="3" name="Title 2"/>
          <p:cNvSpPr>
            <a:spLocks noGrp="1"/>
          </p:cNvSpPr>
          <p:nvPr>
            <p:ph type="title"/>
          </p:nvPr>
        </p:nvSpPr>
        <p:spPr>
          <a:xfrm>
            <a:off x="467544" y="980728"/>
            <a:ext cx="8229600" cy="648072"/>
          </a:xfrm>
        </p:spPr>
        <p:txBody>
          <a:bodyPr/>
          <a:lstStyle/>
          <a:p>
            <a:r>
              <a:rPr lang="en-GB" dirty="0" smtClean="0"/>
              <a:t>Conclusion </a:t>
            </a:r>
            <a:endParaRPr lang="en-GB" dirty="0"/>
          </a:p>
        </p:txBody>
      </p:sp>
    </p:spTree>
    <p:extLst>
      <p:ext uri="{BB962C8B-B14F-4D97-AF65-F5344CB8AC3E}">
        <p14:creationId xmlns:p14="http://schemas.microsoft.com/office/powerpoint/2010/main" val="399877009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28800"/>
            <a:ext cx="8229600" cy="5040559"/>
          </a:xfrm>
        </p:spPr>
        <p:txBody>
          <a:bodyPr/>
          <a:lstStyle/>
          <a:p>
            <a:r>
              <a:rPr lang="en-GB" sz="1400" dirty="0" smtClean="0"/>
              <a:t>Our </a:t>
            </a:r>
            <a:r>
              <a:rPr lang="en-GB" sz="1400" dirty="0"/>
              <a:t>research was extremely exploratory in nature and we were only able to use </a:t>
            </a:r>
            <a:r>
              <a:rPr lang="en-GB" sz="1400" dirty="0" smtClean="0"/>
              <a:t>eight interviews </a:t>
            </a:r>
            <a:r>
              <a:rPr lang="en-GB" sz="1400" dirty="0"/>
              <a:t>to have a clearer knowledge of </a:t>
            </a:r>
            <a:r>
              <a:rPr lang="en-GB" sz="1400" dirty="0" smtClean="0"/>
              <a:t>the determinants </a:t>
            </a:r>
            <a:r>
              <a:rPr lang="en-GB" sz="1400" dirty="0"/>
              <a:t>of the perceptions of fairness for supply chain </a:t>
            </a:r>
            <a:r>
              <a:rPr lang="en-GB" sz="1400" dirty="0" smtClean="0"/>
              <a:t>relations, and how the difference in perception between supply chain member can be reduced. </a:t>
            </a:r>
          </a:p>
          <a:p>
            <a:endParaRPr lang="en-GB" sz="1400" dirty="0" smtClean="0"/>
          </a:p>
          <a:p>
            <a:r>
              <a:rPr lang="en-GB" sz="1400" dirty="0" smtClean="0"/>
              <a:t>To </a:t>
            </a:r>
            <a:r>
              <a:rPr lang="en-GB" sz="1400" dirty="0"/>
              <a:t>be able to fully explore and capture the full representation on the determinants of fairness perceptions, we suggest for future research to conduct interviews on a larger scale to have a </a:t>
            </a:r>
            <a:r>
              <a:rPr lang="en-GB" sz="1400" dirty="0" smtClean="0"/>
              <a:t>rigorous validation, deeper </a:t>
            </a:r>
            <a:r>
              <a:rPr lang="en-GB" sz="1400" dirty="0"/>
              <a:t>understanding and for clarification purpose</a:t>
            </a:r>
            <a:r>
              <a:rPr lang="en-GB" sz="1400" dirty="0" smtClean="0"/>
              <a:t>.</a:t>
            </a:r>
          </a:p>
          <a:p>
            <a:endParaRPr lang="en-GB" sz="1400" dirty="0" smtClean="0"/>
          </a:p>
          <a:p>
            <a:r>
              <a:rPr lang="en-GB" sz="1400" dirty="0"/>
              <a:t>By no means do we claim that all the factors identified as determinants of perceptions of fairness in buyer-supplier relationships are the only determinants. Future studies may also include other factors from the three main levels identified in this research. </a:t>
            </a:r>
            <a:endParaRPr lang="en-GB" sz="1400" dirty="0" smtClean="0"/>
          </a:p>
          <a:p>
            <a:endParaRPr lang="en-GB" sz="1400" dirty="0" smtClean="0"/>
          </a:p>
          <a:p>
            <a:r>
              <a:rPr lang="en-GB" sz="1400" dirty="0" smtClean="0"/>
              <a:t>Similarly</a:t>
            </a:r>
            <a:r>
              <a:rPr lang="en-GB" sz="1400" dirty="0"/>
              <a:t>, by no means do we say that all collaborative activities investigated in this study encompass a complete list of activities in collaborations. Other variables such as incentive alignment (Simatupang and Sridharan, 2005), conflict resolution (Griffith et al., 2006), and relational norms (Palmatier et al., 2007) may be investigated as factors that can be influenced by the perceptions of fairness</a:t>
            </a:r>
            <a:r>
              <a:rPr lang="en-GB" sz="1400" dirty="0" smtClean="0"/>
              <a:t>.</a:t>
            </a:r>
          </a:p>
          <a:p>
            <a:endParaRPr lang="en-GB" sz="1400" dirty="0"/>
          </a:p>
          <a:p>
            <a:pPr lvl="0"/>
            <a:r>
              <a:rPr lang="en-GB" sz="1400" dirty="0">
                <a:solidFill>
                  <a:prstClr val="black"/>
                </a:solidFill>
              </a:rPr>
              <a:t>Furthermore, we would also propose that future studies investigate the antecedents of fairness by collecting data from different industries to clarify whether industry type and competition are factors that influence how fairness is perceived. </a:t>
            </a:r>
          </a:p>
          <a:p>
            <a:endParaRPr lang="en-GB" sz="1400" dirty="0"/>
          </a:p>
        </p:txBody>
      </p:sp>
      <p:sp>
        <p:nvSpPr>
          <p:cNvPr id="3" name="Title 2"/>
          <p:cNvSpPr>
            <a:spLocks noGrp="1"/>
          </p:cNvSpPr>
          <p:nvPr>
            <p:ph type="title"/>
          </p:nvPr>
        </p:nvSpPr>
        <p:spPr>
          <a:xfrm>
            <a:off x="467544" y="620688"/>
            <a:ext cx="8229600" cy="864096"/>
          </a:xfrm>
        </p:spPr>
        <p:txBody>
          <a:bodyPr/>
          <a:lstStyle/>
          <a:p>
            <a:r>
              <a:rPr lang="en-GB" dirty="0" smtClean="0"/>
              <a:t>Future research</a:t>
            </a:r>
            <a:endParaRPr lang="en-GB" dirty="0"/>
          </a:p>
        </p:txBody>
      </p:sp>
    </p:spTree>
    <p:extLst>
      <p:ext uri="{BB962C8B-B14F-4D97-AF65-F5344CB8AC3E}">
        <p14:creationId xmlns:p14="http://schemas.microsoft.com/office/powerpoint/2010/main" val="314043106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60847"/>
            <a:ext cx="8229600" cy="4032449"/>
          </a:xfrm>
        </p:spPr>
        <p:txBody>
          <a:bodyPr/>
          <a:lstStyle/>
          <a:p>
            <a:r>
              <a:rPr lang="en-GB" sz="1200" dirty="0" smtClean="0"/>
              <a:t>Ellis</a:t>
            </a:r>
            <a:r>
              <a:rPr lang="en-GB" sz="1200" dirty="0"/>
              <a:t>, K.M., Reus, T.H. and Lamont, B.T. (2009) 'The effects of procedural and informational justice in the integration of related acquisitions', Strategic Management Journal, 30(2), pp. 137-161.</a:t>
            </a:r>
          </a:p>
          <a:p>
            <a:r>
              <a:rPr lang="en-GB" sz="1200" dirty="0" smtClean="0"/>
              <a:t>Griffith</a:t>
            </a:r>
            <a:r>
              <a:rPr lang="en-GB" sz="1200" dirty="0"/>
              <a:t>, D.A., Harvey, M.G. and Lusch, R.F. (2006) 'Social exchange in supply chain relationships: The resulting benefits of procedural and distributive justice', Journal of operations management, 24(2), pp. 85-98.</a:t>
            </a:r>
          </a:p>
          <a:p>
            <a:r>
              <a:rPr lang="en-GB" sz="1200" dirty="0" smtClean="0"/>
              <a:t>Hingley</a:t>
            </a:r>
            <a:r>
              <a:rPr lang="en-GB" sz="1200" dirty="0"/>
              <a:t>, M.K. (2005) 'Power to all our friends? Living with imbalance in supplier–retailer relationships', Industrial Marketing Management, 34(8), pp. 848-858.</a:t>
            </a:r>
          </a:p>
          <a:p>
            <a:r>
              <a:rPr lang="en-GB" sz="1200" dirty="0"/>
              <a:t>Ireland, R.D. and Webb, J.W. (2007) 'A multi-theoretic perspective on trust and power in strategic supply chains', Journal of Operations Management, 25(2), pp. 482-497.</a:t>
            </a:r>
          </a:p>
          <a:p>
            <a:r>
              <a:rPr lang="en-GB" sz="1200" dirty="0"/>
              <a:t>Johnson, J.P., Korsgaard, M.A. and Sapienza, H.J. (2002) 'Perceived fairness, decision control, and commitment in international joint venture management teams', Strategic Management Journal, 23(12), pp. 1141-1160.</a:t>
            </a:r>
          </a:p>
          <a:p>
            <a:r>
              <a:rPr lang="en-GB" sz="1200" dirty="0" smtClean="0"/>
              <a:t>Luo</a:t>
            </a:r>
            <a:r>
              <a:rPr lang="en-GB" sz="1200" dirty="0"/>
              <a:t>, Y. (2007) 'The Independent and Interactive Roles of Procedural, Distributive, and Interactional Justice in Strategic Alliances', The Academy of Management Journal, 50(3), pp. 644-664.</a:t>
            </a:r>
          </a:p>
          <a:p>
            <a:r>
              <a:rPr lang="en-GB" sz="1200" dirty="0" smtClean="0"/>
              <a:t>Nyaga</a:t>
            </a:r>
            <a:r>
              <a:rPr lang="en-GB" sz="1200" dirty="0"/>
              <a:t>, G.N., Whipple, J.M. and Lynch, D.F. (2010) 'Examining supply chain relationships: do buyer and supplier perspectives on collaborative relationships differ?', Journal of Operations Management, 28(2), pp. 101-114</a:t>
            </a:r>
            <a:r>
              <a:rPr lang="en-GB" sz="1200" dirty="0" smtClean="0"/>
              <a:t>.</a:t>
            </a:r>
            <a:endParaRPr lang="en-GB" sz="1200" dirty="0"/>
          </a:p>
        </p:txBody>
      </p:sp>
      <p:sp>
        <p:nvSpPr>
          <p:cNvPr id="3" name="Title 2"/>
          <p:cNvSpPr>
            <a:spLocks noGrp="1"/>
          </p:cNvSpPr>
          <p:nvPr>
            <p:ph type="title"/>
          </p:nvPr>
        </p:nvSpPr>
        <p:spPr>
          <a:xfrm>
            <a:off x="457200" y="908720"/>
            <a:ext cx="8229600" cy="720080"/>
          </a:xfrm>
        </p:spPr>
        <p:txBody>
          <a:bodyPr/>
          <a:lstStyle/>
          <a:p>
            <a:r>
              <a:rPr lang="en-GB" dirty="0" smtClean="0"/>
              <a:t>References</a:t>
            </a:r>
            <a:endParaRPr lang="en-GB" dirty="0"/>
          </a:p>
        </p:txBody>
      </p:sp>
    </p:spTree>
    <p:extLst>
      <p:ext uri="{BB962C8B-B14F-4D97-AF65-F5344CB8AC3E}">
        <p14:creationId xmlns:p14="http://schemas.microsoft.com/office/powerpoint/2010/main" val="30784144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3568" y="1844824"/>
            <a:ext cx="8229600" cy="1224136"/>
          </a:xfrm>
        </p:spPr>
        <p:txBody>
          <a:bodyPr/>
          <a:lstStyle/>
          <a:p>
            <a:pPr marL="0" indent="0">
              <a:buNone/>
            </a:pPr>
            <a:r>
              <a:rPr lang="en-GB" sz="4800" b="1" i="1" smtClean="0"/>
              <a:t>Thank </a:t>
            </a:r>
            <a:r>
              <a:rPr lang="en-GB" sz="4800" b="1" i="1" dirty="0" smtClean="0"/>
              <a:t>You For Listening!</a:t>
            </a:r>
            <a:endParaRPr lang="en-GB" sz="4800" b="1" i="1" dirty="0"/>
          </a:p>
        </p:txBody>
      </p:sp>
      <p:pic>
        <p:nvPicPr>
          <p:cNvPr id="4" name="Picture 3"/>
          <p:cNvPicPr>
            <a:picLocks noChangeAspect="1"/>
          </p:cNvPicPr>
          <p:nvPr/>
        </p:nvPicPr>
        <p:blipFill>
          <a:blip r:embed="rId2"/>
          <a:stretch>
            <a:fillRect/>
          </a:stretch>
        </p:blipFill>
        <p:spPr>
          <a:xfrm>
            <a:off x="971600" y="3068960"/>
            <a:ext cx="7200800" cy="2016224"/>
          </a:xfrm>
          <a:prstGeom prst="rect">
            <a:avLst/>
          </a:prstGeom>
        </p:spPr>
      </p:pic>
    </p:spTree>
    <p:extLst>
      <p:ext uri="{BB962C8B-B14F-4D97-AF65-F5344CB8AC3E}">
        <p14:creationId xmlns:p14="http://schemas.microsoft.com/office/powerpoint/2010/main" val="2122277186"/>
      </p:ext>
    </p:extLst>
  </p:cSld>
  <p:clrMapOvr>
    <a:masterClrMapping/>
  </p:clrMapOvr>
  <p:timing>
    <p:tnLst>
      <p:par>
        <p:cTn id="1" dur="indefinite" restart="never" nodeType="tmRoot"/>
      </p:par>
    </p:tnLst>
  </p:timing>
</p:sld>
</file>

<file path=ppt/theme/theme1.xml><?xml version="1.0" encoding="utf-8"?>
<a:theme xmlns:a="http://schemas.openxmlformats.org/drawingml/2006/main" name="Presentation Slide Option On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resentation Slide Option Tw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Presentation Slide Option Thre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Presentation Slide Option Fou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Custom Design">
  <a:themeElements>
    <a:clrScheme name="NUBS Colours">
      <a:dk1>
        <a:sysClr val="windowText" lastClr="000000"/>
      </a:dk1>
      <a:lt1>
        <a:sysClr val="window" lastClr="FFFFFF"/>
      </a:lt1>
      <a:dk2>
        <a:srgbClr val="1F497D"/>
      </a:dk2>
      <a:lt2>
        <a:srgbClr val="EEECE1"/>
      </a:lt2>
      <a:accent1>
        <a:srgbClr val="CF0072"/>
      </a:accent1>
      <a:accent2>
        <a:srgbClr val="00B2A9"/>
      </a:accent2>
      <a:accent3>
        <a:srgbClr val="00A9E0"/>
      </a:accent3>
      <a:accent4>
        <a:srgbClr val="FDC82F"/>
      </a:accent4>
      <a:accent5>
        <a:srgbClr val="93509E"/>
      </a:accent5>
      <a:accent6>
        <a:srgbClr val="A2AD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832</TotalTime>
  <Words>3028</Words>
  <Application>Microsoft Macintosh PowerPoint</Application>
  <PresentationFormat>On-screen Show (4:3)</PresentationFormat>
  <Paragraphs>235</Paragraphs>
  <Slides>24</Slides>
  <Notes>5</Notes>
  <HiddenSlides>0</HiddenSlides>
  <MMClips>0</MMClips>
  <ScaleCrop>false</ScaleCrop>
  <HeadingPairs>
    <vt:vector size="8" baseType="variant">
      <vt:variant>
        <vt:lpstr>Fonts Used</vt:lpstr>
      </vt:variant>
      <vt:variant>
        <vt:i4>2</vt:i4>
      </vt:variant>
      <vt:variant>
        <vt:lpstr>Theme</vt:lpstr>
      </vt:variant>
      <vt:variant>
        <vt:i4>5</vt:i4>
      </vt:variant>
      <vt:variant>
        <vt:lpstr>Embedded OLE Servers</vt:lpstr>
      </vt:variant>
      <vt:variant>
        <vt:i4>1</vt:i4>
      </vt:variant>
      <vt:variant>
        <vt:lpstr>Slide Titles</vt:lpstr>
      </vt:variant>
      <vt:variant>
        <vt:i4>24</vt:i4>
      </vt:variant>
    </vt:vector>
  </HeadingPairs>
  <TitlesOfParts>
    <vt:vector size="32" baseType="lpstr">
      <vt:lpstr>Arial</vt:lpstr>
      <vt:lpstr>Calibri</vt:lpstr>
      <vt:lpstr>Presentation Slide Option One</vt:lpstr>
      <vt:lpstr>Presentation Slide Option Two</vt:lpstr>
      <vt:lpstr>Presentation Slide Option Three</vt:lpstr>
      <vt:lpstr>Presentation Slide Option Four</vt:lpstr>
      <vt:lpstr>Custom Design</vt:lpstr>
      <vt:lpstr>Document</vt:lpstr>
      <vt:lpstr>PowerPoint Presentation</vt:lpstr>
      <vt:lpstr> </vt:lpstr>
      <vt:lpstr>Introduction</vt:lpstr>
      <vt:lpstr>Introduction</vt:lpstr>
      <vt:lpstr>Introduction </vt:lpstr>
      <vt:lpstr>Research questions</vt:lpstr>
      <vt:lpstr>Literature Review</vt:lpstr>
      <vt:lpstr>Literature review</vt:lpstr>
      <vt:lpstr>Literature review</vt:lpstr>
      <vt:lpstr>Literature review</vt:lpstr>
      <vt:lpstr>Research Method</vt:lpstr>
      <vt:lpstr>Research Method</vt:lpstr>
      <vt:lpstr>Data collection</vt:lpstr>
      <vt:lpstr>Findings</vt:lpstr>
      <vt:lpstr>Findings</vt:lpstr>
      <vt:lpstr>Findings</vt:lpstr>
      <vt:lpstr>Findings</vt:lpstr>
      <vt:lpstr>Findings</vt:lpstr>
      <vt:lpstr>Findings</vt:lpstr>
      <vt:lpstr>Conclusion</vt:lpstr>
      <vt:lpstr>Conclusion </vt:lpstr>
      <vt:lpstr>Future research</vt:lpstr>
      <vt:lpstr>References</vt:lpstr>
      <vt:lpstr>PowerPoint Presentation</vt:lpstr>
    </vt:vector>
  </TitlesOfParts>
  <LinksUpToDate>false</LinksUpToDate>
  <SharedDoc>false</SharedDoc>
  <HyperlinksChanged>false</HyperlinksChanged>
  <AppVersion>15.0034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Newcastle University Business School</dc:creator>
  <cp:lastModifiedBy>احمد بن محمد بن سلطان الصوافي</cp:lastModifiedBy>
  <cp:revision>77</cp:revision>
  <dcterms:created xsi:type="dcterms:W3CDTF">2015-09-16T10:22:31Z</dcterms:created>
  <dcterms:modified xsi:type="dcterms:W3CDTF">2017-07-03T22:57:48Z</dcterms:modified>
</cp:coreProperties>
</file>