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48" r:id="rId2"/>
  </p:sldMasterIdLst>
  <p:notesMasterIdLst>
    <p:notesMasterId r:id="rId22"/>
  </p:notesMasterIdLst>
  <p:sldIdLst>
    <p:sldId id="285" r:id="rId3"/>
    <p:sldId id="286" r:id="rId4"/>
    <p:sldId id="258" r:id="rId5"/>
    <p:sldId id="261" r:id="rId6"/>
    <p:sldId id="263" r:id="rId7"/>
    <p:sldId id="264" r:id="rId8"/>
    <p:sldId id="259" r:id="rId9"/>
    <p:sldId id="26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87" r:id="rId19"/>
    <p:sldId id="288" r:id="rId20"/>
    <p:sldId id="28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137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C98E3-3F8B-4E4E-8A99-011463292126}" type="datetimeFigureOut">
              <a:rPr lang="en-GB" smtClean="0"/>
              <a:t>15/09/2021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D5021-95DE-F344-89B6-6DDF270DA1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902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D5021-95DE-F344-89B6-6DDF270DA1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032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64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4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06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81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39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60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6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711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19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000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977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ECFEA-41D7-464C-8486-DD77755FA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818B00-AD26-DD4F-82BA-0484C571D1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652BE-1023-7545-8CDE-FD4C5DE79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45C91-1DCE-E148-9CF3-7722BD83FC09}" type="datetimeFigureOut">
              <a:rPr lang="en-GB" smtClean="0"/>
              <a:t>15/09/2021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576C0-ED88-AB4B-A6E3-3AFC71A98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98109-53B6-3B43-B751-92283346F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6F23-D55F-074A-8AA6-F7D2AC8D3E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10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0A602-657D-EB4B-9CBA-4748CF79E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2D30C-0DBF-DB49-87FA-DFA6DF0A7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FEDDC-922B-6C46-BE3D-3E68B6687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45C91-1DCE-E148-9CF3-7722BD83FC09}" type="datetimeFigureOut">
              <a:rPr lang="en-GB" smtClean="0"/>
              <a:t>15/09/2021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AD8EF-F36A-4F41-A194-5AA215951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90FDE-2747-7745-B4FC-1D8E61CBB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6F23-D55F-074A-8AA6-F7D2AC8D3E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859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F72F0-ACFF-174C-BF59-829570B57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A65B40-61CE-6F40-BB6C-14995603A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0245C-0912-C24A-93DF-0274BC9D9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45C91-1DCE-E148-9CF3-7722BD83FC09}" type="datetimeFigureOut">
              <a:rPr lang="en-GB" smtClean="0"/>
              <a:t>15/09/2021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3CFCD-712E-E045-842F-E82DF1BCD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9904F-5F69-EA4B-83F5-AF6AADDC5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6F23-D55F-074A-8AA6-F7D2AC8D3E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572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6BBC9-3AEC-2A4C-91A1-0063F4518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F7B13-A74E-9B41-A5CA-9D95CC50E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EA070D-82B1-CD40-8DCC-447BFFB0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DB0A80-D647-8D43-9CBA-10ED97A65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45C91-1DCE-E148-9CF3-7722BD83FC09}" type="datetimeFigureOut">
              <a:rPr lang="en-GB" smtClean="0"/>
              <a:t>15/09/2021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76C594-A3F3-FC4D-8295-EF1A3175A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722D5-9B68-6C47-94BD-D7CBAFF76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6F23-D55F-074A-8AA6-F7D2AC8D3E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067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10E41-FAEB-0B43-AAF6-0CE9F1732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E84DD-CD88-AF4A-88D8-2755C1CEB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D1492E-724F-4846-98FB-0C7D7653DB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6246DA-6BBE-6346-82E3-6C49EC2CA1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AA9BF9-1AE6-9E4D-A2D0-B1D65F62C3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77D962-9C8E-8845-ABD9-00C7CB3A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45C91-1DCE-E148-9CF3-7722BD83FC09}" type="datetimeFigureOut">
              <a:rPr lang="en-GB" smtClean="0"/>
              <a:t>15/09/2021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18B0ED-1644-5740-B4B1-EDD74C1B9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BE828F-07CA-D543-B43C-92F1600CA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6F23-D55F-074A-8AA6-F7D2AC8D3E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1657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729C6-5A80-1142-8BE5-BB30D6888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62375C-14CF-4C46-82C5-9457DBBB8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45C91-1DCE-E148-9CF3-7722BD83FC09}" type="datetimeFigureOut">
              <a:rPr lang="en-GB" smtClean="0"/>
              <a:t>15/09/2021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AAF95D-3645-1E42-BE4D-9A41A09DA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D65A3D-3E43-E54E-BB13-5781DA18E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6F23-D55F-074A-8AA6-F7D2AC8D3E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771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14B768-0CD8-C44B-A10E-0024FB470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45C91-1DCE-E148-9CF3-7722BD83FC09}" type="datetimeFigureOut">
              <a:rPr lang="en-GB" smtClean="0"/>
              <a:t>15/09/2021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8A59FF-40EF-8740-9D8E-6AE327D45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73DEAE-7B62-A74F-B372-5A7CE276E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6F23-D55F-074A-8AA6-F7D2AC8D3E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231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3681D-5072-B549-BDED-408FF61E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E0BDD-E8E7-7C45-A883-B125404AE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1BE46-8704-8B4B-88C0-6E21253C0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0BEE46-F99E-CE49-A5A2-EFB4D22A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45C91-1DCE-E148-9CF3-7722BD83FC09}" type="datetimeFigureOut">
              <a:rPr lang="en-GB" smtClean="0"/>
              <a:t>15/09/2021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13572-174F-6A40-8562-6C24601B3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15BFD8-500C-2E4A-9CCC-C477BB116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6F23-D55F-074A-8AA6-F7D2AC8D3E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4909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F06CC-6145-C34F-BDC3-4F12D75D7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3B67C3-781A-B841-9821-397F7F37CE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6E0CB-CAF6-EA46-B48D-6A1BB91950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E5C4FB-0818-F441-9607-98DC16C12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45C91-1DCE-E148-9CF3-7722BD83FC09}" type="datetimeFigureOut">
              <a:rPr lang="en-GB" smtClean="0"/>
              <a:t>15/09/2021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DA8E1-CBD0-5841-8E78-0FD1A0B4E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372A7-9704-8E4D-8DB7-EA55E3FFB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6F23-D55F-074A-8AA6-F7D2AC8D3E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6423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30098-27A6-3B4F-816D-0757652C6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BCFCE1-8C74-704B-989A-5F5C75D15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D5B18-D478-924B-B60D-75E022564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45C91-1DCE-E148-9CF3-7722BD83FC09}" type="datetimeFigureOut">
              <a:rPr lang="en-GB" smtClean="0"/>
              <a:t>15/09/2021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810A6-6285-8F45-AD84-2DD457B24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E586A-39AE-304F-923B-8451BD9F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6F23-D55F-074A-8AA6-F7D2AC8D3E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735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A48ABB-C50A-0045-B67D-526FA61785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DCC20-08FB-8741-AAE0-6C0F94DFD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00B83-65ED-B04D-8A6D-81698AC82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45C91-1DCE-E148-9CF3-7722BD83FC09}" type="datetimeFigureOut">
              <a:rPr lang="en-GB" smtClean="0"/>
              <a:t>15/09/2021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220C0-1FF9-5546-8E20-51FF15280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C71A5-1664-1144-8120-8B0928EF7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6F23-D55F-074A-8AA6-F7D2AC8D3E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11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6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0110B9-2DAE-DB44-A8A0-A64D405D5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3F36D-60F6-6D4E-B9AD-7E6FF33A9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347FA-85ED-C74C-B9EF-069B281185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45C91-1DCE-E148-9CF3-7722BD83FC09}" type="datetimeFigureOut">
              <a:rPr lang="en-GB" smtClean="0"/>
              <a:t>15/09/2021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D12FD-A288-6549-AF20-D0D92C1AB1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9862A-DF8A-BF42-9175-B553991393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76F23-D55F-074A-8AA6-F7D2AC8D3E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458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v.sco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E0314-9205-F346-A7D3-A25A50320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92" y="1197177"/>
            <a:ext cx="8488200" cy="136048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ea typeface="+mj-lt"/>
                <a:cs typeface="+mj-lt"/>
              </a:rPr>
              <a:t>Social capital in professionals' </a:t>
            </a:r>
            <a:br>
              <a:rPr lang="en-US" sz="3200" b="1" dirty="0">
                <a:ea typeface="+mj-lt"/>
                <a:cs typeface="+mj-lt"/>
              </a:rPr>
            </a:br>
            <a:r>
              <a:rPr lang="en-US" sz="3200" b="1" dirty="0">
                <a:solidFill>
                  <a:srgbClr val="00B050"/>
                </a:solidFill>
                <a:ea typeface="+mj-lt"/>
                <a:cs typeface="+mj-lt"/>
              </a:rPr>
              <a:t>connections around digital support for children with DLD: beyond the Covid-19 crisis</a:t>
            </a:r>
            <a:r>
              <a:rPr lang="en-US" sz="3200" dirty="0">
                <a:solidFill>
                  <a:srgbClr val="00B050"/>
                </a:solidFill>
                <a:ea typeface="+mj-lt"/>
                <a:cs typeface="+mj-lt"/>
              </a:rPr>
              <a:t> </a:t>
            </a:r>
            <a:endParaRPr lang="en-US" sz="3200" dirty="0">
              <a:cs typeface="Calibri Ligh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12C57-7E1C-E140-9B15-CD94BB02B9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951" y="329022"/>
            <a:ext cx="8086532" cy="235478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GB">
              <a:cs typeface="Calibri"/>
            </a:endParaRPr>
          </a:p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093B81-FE14-FE4D-8689-2585D9A18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30954" y="2736153"/>
            <a:ext cx="4213046" cy="41168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D2FAFA-A6F3-8349-BE3E-944474314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165" y="475342"/>
            <a:ext cx="2272530" cy="7964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A2DF40-7ADA-3242-ABC2-47C4CE3B2780}"/>
              </a:ext>
            </a:extLst>
          </p:cNvPr>
          <p:cNvSpPr txBox="1"/>
          <p:nvPr/>
        </p:nvSpPr>
        <p:spPr>
          <a:xfrm>
            <a:off x="88849" y="2466309"/>
            <a:ext cx="9055454" cy="5237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700"/>
              </a:spcBef>
            </a:pPr>
            <a:endParaRPr lang="en-US" b="1" dirty="0">
              <a:latin typeface="Trebuchet MS"/>
              <a:cs typeface="Calibri"/>
            </a:endParaRPr>
          </a:p>
          <a:p>
            <a:pPr>
              <a:spcBef>
                <a:spcPts val="700"/>
              </a:spcBef>
            </a:pPr>
            <a:r>
              <a:rPr lang="en-US" b="1" dirty="0">
                <a:latin typeface="Trebuchet MS"/>
                <a:cs typeface="Calibri"/>
              </a:rPr>
              <a:t>Elspeth</a:t>
            </a:r>
            <a:r>
              <a:rPr lang="en-US" b="1" dirty="0">
                <a:latin typeface="Trebuchet MS"/>
                <a:ea typeface="+mn-lt"/>
                <a:cs typeface="+mn-lt"/>
              </a:rPr>
              <a:t> McCartney, University of </a:t>
            </a:r>
            <a:endParaRPr lang="en-US" b="1" dirty="0">
              <a:latin typeface="Calibri" panose="020F0502020204030204"/>
              <a:ea typeface="+mn-lt"/>
              <a:cs typeface="+mn-lt"/>
            </a:endParaRPr>
          </a:p>
          <a:p>
            <a:pPr>
              <a:spcBef>
                <a:spcPts val="700"/>
              </a:spcBef>
            </a:pPr>
            <a:r>
              <a:rPr lang="en-US" b="1" dirty="0">
                <a:latin typeface="Trebuchet MS"/>
                <a:ea typeface="+mn-lt"/>
                <a:cs typeface="+mn-lt"/>
              </a:rPr>
              <a:t>Stirling, UK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(elspeth.mccartney@stir.ac.uk)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/>
              <a:ea typeface="+mn-lt"/>
              <a:cs typeface="+mn-lt"/>
            </a:endParaRPr>
          </a:p>
          <a:p>
            <a:pPr>
              <a:spcBef>
                <a:spcPts val="750"/>
              </a:spcBef>
            </a:pPr>
            <a:endParaRPr lang="en-US" sz="2400" b="1" dirty="0">
              <a:ea typeface="+mn-lt"/>
              <a:cs typeface="+mn-lt"/>
            </a:endParaRPr>
          </a:p>
          <a:p>
            <a:pPr>
              <a:spcBef>
                <a:spcPts val="750"/>
              </a:spcBef>
            </a:pPr>
            <a:r>
              <a:rPr lang="en-US" dirty="0">
                <a:latin typeface="Trebuchet MS"/>
                <a:ea typeface="+mn-lt"/>
                <a:cs typeface="+mn-lt"/>
              </a:rPr>
              <a:t>J</a:t>
            </a:r>
            <a:r>
              <a:rPr lang="en-US" sz="2000" dirty="0">
                <a:latin typeface="Trebuchet MS"/>
                <a:ea typeface="+mn-lt"/>
                <a:cs typeface="+mn-lt"/>
              </a:rPr>
              <a:t>oan</a:t>
            </a:r>
            <a:r>
              <a:rPr lang="en-US" dirty="0">
                <a:latin typeface="Trebuchet MS"/>
                <a:ea typeface="+mn-lt"/>
                <a:cs typeface="+mn-lt"/>
              </a:rPr>
              <a:t> </a:t>
            </a:r>
            <a:r>
              <a:rPr lang="en-US" b="1" dirty="0">
                <a:latin typeface="Trebuchet MS"/>
                <a:ea typeface="+mn-lt"/>
                <a:cs typeface="+mn-lt"/>
              </a:rPr>
              <a:t>Forbes, </a:t>
            </a:r>
            <a:r>
              <a:rPr lang="en-US" b="1" dirty="0">
                <a:latin typeface="Trebuchet MS"/>
                <a:cs typeface="Calibri"/>
              </a:rPr>
              <a:t>University of Stirling, UK</a:t>
            </a:r>
            <a:endParaRPr lang="en-US" b="1" dirty="0">
              <a:solidFill>
                <a:schemeClr val="accent2"/>
              </a:solidFill>
              <a:latin typeface="Trebuchet MS"/>
              <a:cs typeface="Calibri"/>
            </a:endParaRPr>
          </a:p>
          <a:p>
            <a:pPr>
              <a:spcBef>
                <a:spcPts val="750"/>
              </a:spcBef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(j.c.forbes@stir.ac.uk)</a:t>
            </a:r>
          </a:p>
          <a:p>
            <a:pPr>
              <a:spcBef>
                <a:spcPts val="750"/>
              </a:spcBef>
            </a:pPr>
            <a:endParaRPr lang="en-GB" sz="1400" dirty="0">
              <a:latin typeface="Trebuchet MS"/>
              <a:ea typeface="+mn-lt"/>
              <a:cs typeface="+mn-lt"/>
            </a:endParaRPr>
          </a:p>
          <a:p>
            <a:pPr>
              <a:spcBef>
                <a:spcPts val="750"/>
              </a:spcBef>
            </a:pPr>
            <a:endParaRPr lang="en-GB" sz="1400" dirty="0">
              <a:solidFill>
                <a:srgbClr val="000000"/>
              </a:solidFill>
              <a:latin typeface="Trebuchet MS"/>
              <a:ea typeface="+mn-lt"/>
              <a:cs typeface="+mn-lt"/>
            </a:endParaRPr>
          </a:p>
          <a:p>
            <a:r>
              <a:rPr lang="en-GB" sz="1200" dirty="0">
                <a:latin typeface="Trebuchet MS"/>
                <a:ea typeface="+mn-lt"/>
                <a:cs typeface="+mn-lt"/>
              </a:rPr>
              <a:t>Presented online at the 1st International Developmental Language</a:t>
            </a:r>
            <a:endParaRPr lang="en-GB" dirty="0">
              <a:latin typeface="Trebuchet MS"/>
              <a:ea typeface="+mn-lt"/>
              <a:cs typeface="+mn-lt"/>
            </a:endParaRPr>
          </a:p>
          <a:p>
            <a:endParaRPr lang="en-GB" sz="1200" dirty="0">
              <a:latin typeface="Trebuchet MS"/>
              <a:ea typeface="+mn-lt"/>
              <a:cs typeface="+mn-lt"/>
            </a:endParaRPr>
          </a:p>
          <a:p>
            <a:r>
              <a:rPr lang="en-GB" sz="1200" dirty="0">
                <a:latin typeface="Trebuchet MS"/>
                <a:ea typeface="+mn-lt"/>
                <a:cs typeface="+mn-lt"/>
              </a:rPr>
              <a:t>Disorder Research Conference (IDLDRC2021), 20-22 September </a:t>
            </a:r>
            <a:endParaRPr lang="en-GB" dirty="0">
              <a:latin typeface="Trebuchet MS"/>
              <a:ea typeface="+mn-lt"/>
              <a:cs typeface="+mn-lt"/>
            </a:endParaRPr>
          </a:p>
          <a:p>
            <a:r>
              <a:rPr lang="en-GB" sz="1200" dirty="0">
                <a:latin typeface="Trebuchet MS"/>
                <a:ea typeface="+mn-lt"/>
                <a:cs typeface="+mn-lt"/>
              </a:rPr>
              <a:t>2021 - The DLD Project.</a:t>
            </a:r>
            <a:r>
              <a:rPr lang="en-GB" sz="1400" dirty="0">
                <a:latin typeface="Trebuchet MS"/>
                <a:ea typeface="+mn-lt"/>
                <a:cs typeface="+mn-lt"/>
              </a:rPr>
              <a:t> </a:t>
            </a:r>
            <a:r>
              <a:rPr lang="en-GB" sz="2400" dirty="0">
                <a:latin typeface="Trebuchet MS"/>
                <a:ea typeface="+mn-lt"/>
                <a:cs typeface="+mn-lt"/>
              </a:rPr>
              <a:t> </a:t>
            </a:r>
            <a:endParaRPr lang="en-GB" dirty="0">
              <a:latin typeface="Trebuchet MS"/>
              <a:cs typeface="Calibri"/>
            </a:endParaRPr>
          </a:p>
          <a:p>
            <a:endParaRPr lang="en-GB" sz="2400" dirty="0">
              <a:solidFill>
                <a:schemeClr val="accent1"/>
              </a:solidFill>
              <a:cs typeface="Calibri"/>
            </a:endParaRPr>
          </a:p>
          <a:p>
            <a:pPr>
              <a:spcBef>
                <a:spcPts val="750"/>
              </a:spcBef>
            </a:pPr>
            <a:endParaRPr lang="en-GB" sz="2400" dirty="0">
              <a:solidFill>
                <a:schemeClr val="accent1"/>
              </a:solidFill>
              <a:cs typeface="Calibri"/>
            </a:endParaRPr>
          </a:p>
          <a:p>
            <a:pPr>
              <a:spcBef>
                <a:spcPts val="750"/>
              </a:spcBef>
            </a:pPr>
            <a:endParaRPr lang="en-GB" sz="2400" dirty="0">
              <a:solidFill>
                <a:schemeClr val="accent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3063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3C16B-C0A8-4EF5-8F8D-19CB9E08FA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5436" y="766457"/>
            <a:ext cx="5513129" cy="2374797"/>
          </a:xfrm>
        </p:spPr>
        <p:txBody>
          <a:bodyPr/>
          <a:lstStyle/>
          <a:p>
            <a:pPr algn="r"/>
            <a:r>
              <a:rPr 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</a:rPr>
              <a:t>Professor </a:t>
            </a:r>
            <a:br>
              <a:rPr 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</a:rPr>
            </a:br>
            <a:r>
              <a:rPr 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</a:rPr>
              <a:t>Elspeth McCartney</a:t>
            </a:r>
            <a:endParaRPr lang="en-US" sz="2000">
              <a:solidFill>
                <a:schemeClr val="tx1">
                  <a:lumMod val="95000"/>
                  <a:lumOff val="5000"/>
                </a:schemeClr>
              </a:solidFill>
              <a:ea typeface="+mj-lt"/>
              <a:cs typeface="+mj-lt"/>
            </a:endParaRPr>
          </a:p>
          <a:p>
            <a:pPr algn="r"/>
            <a:br>
              <a:rPr lang="en-US" sz="2000">
                <a:latin typeface="Trebuchet MS"/>
              </a:rPr>
            </a:br>
            <a:endParaRPr lang="en-US" sz="2000" b="1">
              <a:solidFill>
                <a:schemeClr val="tx1">
                  <a:lumMod val="95000"/>
                  <a:lumOff val="5000"/>
                </a:schemeClr>
              </a:solidFill>
              <a:latin typeface="Trebuchet MS"/>
              <a:cs typeface="Calibri Light" panose="020F030202020403020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A4E4DC-9767-41C3-B908-A0EC93EDA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548" y="4253427"/>
            <a:ext cx="6796549" cy="2147373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>
              <a:cs typeface="Calibri"/>
            </a:endParaRPr>
          </a:p>
          <a:p>
            <a:endParaRPr lang="en-US">
              <a:latin typeface="Trebuchet MS"/>
              <a:cs typeface="Calibri"/>
            </a:endParaRPr>
          </a:p>
          <a:p>
            <a:endParaRPr lang="en-US" sz="2000" b="1">
              <a:latin typeface="Trebuchet MS"/>
              <a:cs typeface="Calibri"/>
            </a:endParaRPr>
          </a:p>
          <a:p>
            <a:pPr algn="l"/>
            <a:r>
              <a:rPr lang="en-US" sz="2000" b="1">
                <a:latin typeface="Trebuchet MS"/>
                <a:cs typeface="Calibri"/>
              </a:rPr>
              <a:t>       </a:t>
            </a:r>
            <a:endParaRPr lang="en-US" sz="2000" b="1">
              <a:latin typeface="Calibri" panose="020F0502020204030204"/>
              <a:cs typeface="Calibri"/>
            </a:endParaRPr>
          </a:p>
          <a:p>
            <a:pPr algn="l"/>
            <a:r>
              <a:rPr lang="en-US" sz="2000" b="1">
                <a:latin typeface="Trebuchet MS"/>
                <a:cs typeface="Calibri"/>
              </a:rPr>
              <a:t> 			Professor</a:t>
            </a:r>
          </a:p>
          <a:p>
            <a:pPr algn="l"/>
            <a:r>
              <a:rPr lang="en-US" sz="2000" b="1">
                <a:latin typeface="Trebuchet MS"/>
                <a:cs typeface="Calibri"/>
              </a:rPr>
              <a:t>		     Joan Forbes</a:t>
            </a:r>
            <a:endParaRPr lang="en-US" sz="2000" b="1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pPr algn="r"/>
            <a:endParaRPr lang="en-US" sz="2000">
              <a:latin typeface="Trebuchet MS"/>
              <a:cs typeface="Calibri"/>
            </a:endParaRPr>
          </a:p>
        </p:txBody>
      </p:sp>
      <p:pic>
        <p:nvPicPr>
          <p:cNvPr id="8" name="Picture 8" descr="A picture containing person, suit, wearing, arm&#10;&#10;Description automatically generated">
            <a:extLst>
              <a:ext uri="{FF2B5EF4-FFF2-40B4-BE49-F238E27FC236}">
                <a16:creationId xmlns:a16="http://schemas.microsoft.com/office/drawing/2014/main" id="{3C5E28C0-1A64-4E54-8567-08D605601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430" y="3719076"/>
            <a:ext cx="2400763" cy="2842478"/>
          </a:xfrm>
          <a:prstGeom prst="rect">
            <a:avLst/>
          </a:prstGeom>
        </p:spPr>
      </p:pic>
      <p:pic>
        <p:nvPicPr>
          <p:cNvPr id="4" name="Picture 4" descr="A picture containing music&#10;&#10;Description automatically generated">
            <a:extLst>
              <a:ext uri="{FF2B5EF4-FFF2-40B4-BE49-F238E27FC236}">
                <a16:creationId xmlns:a16="http://schemas.microsoft.com/office/drawing/2014/main" id="{33F58169-BA9F-40E5-8597-755651C7A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435" y="772909"/>
            <a:ext cx="2969033" cy="237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0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19636-8CF9-4674-A9F0-4D3472952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1 Background</a:t>
            </a:r>
            <a:endParaRPr lang="en-US" b="1">
              <a:solidFill>
                <a:srgbClr val="00B050"/>
              </a:solidFill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5A8C9-8A33-47B7-BADD-8BF9A608B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60528"/>
            <a:ext cx="8192315" cy="5106712"/>
          </a:xfrm>
        </p:spPr>
        <p:txBody>
          <a:bodyPr vert="horz" lIns="68580" tIns="34290" rIns="68580" bIns="34290" rtlCol="0" anchor="t">
            <a:noAutofit/>
          </a:bodyPr>
          <a:lstStyle/>
          <a:p>
            <a:r>
              <a:rPr lang="en-US" sz="2000" dirty="0">
                <a:latin typeface="Trebuchet MS"/>
                <a:ea typeface="+mn-lt"/>
                <a:cs typeface="+mn-lt"/>
              </a:rPr>
              <a:t>School children with DLD require family engagement, and </a:t>
            </a:r>
            <a:r>
              <a:rPr lang="en-US" sz="2000" b="1" dirty="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close co-professional working</a:t>
            </a:r>
            <a:r>
              <a:rPr lang="en-US" sz="2000" dirty="0">
                <a:latin typeface="Trebuchet MS"/>
                <a:ea typeface="+mn-lt"/>
                <a:cs typeface="+mn-lt"/>
              </a:rPr>
              <a:t> between schools and speech and language therapists/pathologists to provide effective support.</a:t>
            </a:r>
            <a:endParaRPr lang="en-US" dirty="0">
              <a:cs typeface="Calibri"/>
            </a:endParaRPr>
          </a:p>
          <a:p>
            <a:r>
              <a:rPr lang="en-US" sz="2000" dirty="0">
                <a:latin typeface="Trebuchet MS"/>
                <a:ea typeface="+mn-lt"/>
                <a:cs typeface="+mn-lt"/>
              </a:rPr>
              <a:t>In Scotland, one of four UK nations, most SLTs work in a</a:t>
            </a:r>
            <a:r>
              <a:rPr lang="en-US" sz="2000" b="1" dirty="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 Health Board,</a:t>
            </a:r>
            <a:r>
              <a:rPr lang="en-US" sz="2000" dirty="0">
                <a:latin typeface="Trebuchet MS"/>
                <a:ea typeface="+mn-lt"/>
                <a:cs typeface="+mn-lt"/>
              </a:rPr>
              <a:t> part of the National Health Service (NHS). Most children attend non-selective local schools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, run by a </a:t>
            </a:r>
            <a:r>
              <a:rPr lang="en-US" sz="2000" b="1" dirty="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Local Authority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(LA). </a:t>
            </a:r>
          </a:p>
          <a:p>
            <a:r>
              <a:rPr lang="en-US" sz="2000" dirty="0">
                <a:latin typeface="Trebuchet MS"/>
                <a:ea typeface="+mn-lt"/>
                <a:cs typeface="+mn-lt"/>
              </a:rPr>
              <a:t>So large, </a:t>
            </a:r>
            <a:r>
              <a:rPr lang="en-US" sz="2000" b="1" dirty="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separate</a:t>
            </a:r>
            <a:r>
              <a:rPr lang="en-US" sz="2000" dirty="0">
                <a:latin typeface="Trebuchet MS"/>
                <a:ea typeface="+mn-lt"/>
                <a:cs typeface="+mn-lt"/>
              </a:rPr>
              <a:t>, health and education </a:t>
            </a:r>
            <a:r>
              <a:rPr lang="en-US" sz="2000" dirty="0" err="1">
                <a:latin typeface="Trebuchet MS"/>
                <a:ea typeface="+mn-lt"/>
                <a:cs typeface="+mn-lt"/>
              </a:rPr>
              <a:t>organisations</a:t>
            </a:r>
            <a:r>
              <a:rPr lang="en-US" sz="2000" dirty="0">
                <a:latin typeface="Trebuchet MS"/>
                <a:ea typeface="+mn-lt"/>
                <a:cs typeface="+mn-lt"/>
              </a:rPr>
              <a:t> must work together so that children with DLD receive </a:t>
            </a:r>
            <a:r>
              <a:rPr lang="en-US" sz="2000" b="1" dirty="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high-quality teaching</a:t>
            </a:r>
            <a:r>
              <a:rPr lang="en-US" sz="2000" dirty="0">
                <a:latin typeface="Trebuchet MS"/>
                <a:ea typeface="+mn-lt"/>
                <a:cs typeface="+mn-lt"/>
              </a:rPr>
              <a:t> </a:t>
            </a:r>
            <a:r>
              <a:rPr lang="en-US" sz="2000" b="1" dirty="0">
                <a:latin typeface="Trebuchet MS"/>
                <a:ea typeface="+mn-lt"/>
                <a:cs typeface="+mn-lt"/>
              </a:rPr>
              <a:t>and</a:t>
            </a:r>
            <a:r>
              <a:rPr lang="en-US" sz="2000" dirty="0">
                <a:latin typeface="Trebuchet MS"/>
                <a:ea typeface="+mn-lt"/>
                <a:cs typeface="+mn-lt"/>
              </a:rPr>
              <a:t> learning appropriate for all; and </a:t>
            </a:r>
            <a:r>
              <a:rPr lang="en-US" sz="2000" b="1" dirty="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school-based language learning</a:t>
            </a:r>
            <a:r>
              <a:rPr lang="en-US" sz="2000" dirty="0"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latin typeface="Trebuchet MS"/>
                <a:ea typeface="+mn-lt"/>
                <a:cs typeface="+mn-lt"/>
              </a:rPr>
              <a:t>programmes</a:t>
            </a:r>
            <a:r>
              <a:rPr lang="en-US" sz="2000" dirty="0">
                <a:latin typeface="Trebuchet MS"/>
                <a:ea typeface="+mn-lt"/>
                <a:cs typeface="+mn-lt"/>
              </a:rPr>
              <a:t>; </a:t>
            </a:r>
            <a:r>
              <a:rPr lang="en-US" sz="2000" dirty="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and </a:t>
            </a:r>
            <a:r>
              <a:rPr lang="en-US" sz="2000" b="1" dirty="0" err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individualised</a:t>
            </a:r>
            <a:r>
              <a:rPr lang="en-US" sz="2000" b="1" dirty="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US" sz="2000" dirty="0">
                <a:latin typeface="Trebuchet MS"/>
                <a:ea typeface="+mn-lt"/>
                <a:cs typeface="+mn-lt"/>
              </a:rPr>
              <a:t>interventions, planned by an SLT and delivered </a:t>
            </a:r>
            <a:r>
              <a:rPr lang="en-US" sz="2000" b="1" dirty="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directly </a:t>
            </a:r>
            <a:r>
              <a:rPr lang="en-US" sz="2000" dirty="0">
                <a:latin typeface="Trebuchet MS"/>
                <a:ea typeface="+mn-lt"/>
                <a:cs typeface="+mn-lt"/>
              </a:rPr>
              <a:t>by an SLT </a:t>
            </a:r>
            <a:r>
              <a:rPr lang="en-US" sz="2000" b="1" dirty="0">
                <a:latin typeface="Trebuchet MS"/>
                <a:ea typeface="+mn-lt"/>
                <a:cs typeface="+mn-lt"/>
              </a:rPr>
              <a:t>or</a:t>
            </a:r>
            <a:r>
              <a:rPr lang="en-US" sz="2000" dirty="0">
                <a:latin typeface="Trebuchet MS"/>
                <a:ea typeface="+mn-lt"/>
                <a:cs typeface="+mn-lt"/>
              </a:rPr>
              <a:t> </a:t>
            </a:r>
            <a:r>
              <a:rPr lang="en-US" sz="2000" b="1" dirty="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indirectly </a:t>
            </a:r>
            <a:r>
              <a:rPr lang="en-US" sz="2000" dirty="0">
                <a:latin typeface="Trebuchet MS"/>
                <a:ea typeface="+mn-lt"/>
                <a:cs typeface="+mn-lt"/>
              </a:rPr>
              <a:t>by others, including teachers or school-based assistants.</a:t>
            </a:r>
            <a:endParaRPr lang="en-US" sz="2000" dirty="0">
              <a:latin typeface="Trebuchet MS"/>
              <a:cs typeface="Calibri"/>
            </a:endParaRPr>
          </a:p>
          <a:p>
            <a:r>
              <a:rPr lang="en-US" sz="2000" dirty="0">
                <a:latin typeface="Trebuchet MS"/>
                <a:ea typeface="+mn-lt"/>
                <a:cs typeface="+mn-lt"/>
              </a:rPr>
              <a:t>This model is illustrated in the </a:t>
            </a:r>
            <a:r>
              <a:rPr lang="en-US" sz="2000" b="1" dirty="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next slide</a:t>
            </a:r>
            <a:r>
              <a:rPr lang="en-US" sz="2000" dirty="0">
                <a:latin typeface="Trebuchet MS"/>
                <a:ea typeface="+mn-lt"/>
                <a:cs typeface="+mn-lt"/>
              </a:rPr>
              <a:t> (</a:t>
            </a:r>
            <a:r>
              <a:rPr lang="en-US" sz="2000" dirty="0" err="1">
                <a:latin typeface="Trebuchet MS"/>
                <a:ea typeface="+mn-lt"/>
                <a:cs typeface="+mn-lt"/>
              </a:rPr>
              <a:t>Ebbels</a:t>
            </a:r>
            <a:r>
              <a:rPr lang="en-US" sz="2000" dirty="0">
                <a:latin typeface="Trebuchet MS"/>
                <a:ea typeface="+mn-lt"/>
                <a:cs typeface="+mn-lt"/>
              </a:rPr>
              <a:t> et al., 2019)</a:t>
            </a:r>
            <a:r>
              <a:rPr lang="en-US" sz="2000" baseline="30000" dirty="0">
                <a:latin typeface="Trebuchet MS"/>
                <a:ea typeface="+mn-lt"/>
                <a:cs typeface="+mn-lt"/>
              </a:rPr>
              <a:t>1</a:t>
            </a:r>
            <a:r>
              <a:rPr lang="en-US" sz="2000" dirty="0">
                <a:latin typeface="Trebuchet MS"/>
                <a:ea typeface="+mn-lt"/>
                <a:cs typeface="+mn-lt"/>
              </a:rPr>
              <a:t>.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CE2346-C1E2-4ECA-B91E-DEA2221FC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005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1E844-F900-4231-B3CB-69534F37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2 Model of service for children with DLD </a:t>
            </a:r>
            <a:r>
              <a:rPr lang="en-US">
                <a:ea typeface="+mj-lt"/>
                <a:cs typeface="+mj-lt"/>
              </a:rPr>
              <a:t>(</a:t>
            </a:r>
            <a:r>
              <a:rPr lang="en-US" err="1">
                <a:ea typeface="+mj-lt"/>
                <a:cs typeface="+mj-lt"/>
              </a:rPr>
              <a:t>Ebbels</a:t>
            </a:r>
            <a:r>
              <a:rPr lang="en-US">
                <a:ea typeface="+mj-lt"/>
                <a:cs typeface="+mj-lt"/>
              </a:rPr>
              <a:t> et al., 2019) 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12C2F-2796-4256-97C4-C6BE5B74C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Diagram&#10;&#10;Description automatically generated">
            <a:extLst>
              <a:ext uri="{FF2B5EF4-FFF2-40B4-BE49-F238E27FC236}">
                <a16:creationId xmlns:a16="http://schemas.microsoft.com/office/drawing/2014/main" id="{75BCC47D-EA1F-45C6-8D67-62AB4EFB1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16" y="1921430"/>
            <a:ext cx="6600513" cy="425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638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A0C33-7C24-46F0-972F-F618673C8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27" y="321164"/>
            <a:ext cx="7886700" cy="1325563"/>
          </a:xfrm>
        </p:spPr>
        <p:txBody>
          <a:bodyPr/>
          <a:lstStyle/>
          <a:p>
            <a:pPr algn="ctr"/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3 Social capital (SC) relations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CF1B1-C8FC-418C-B7C5-4483BFE4B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>
                <a:ea typeface="+mn-lt"/>
                <a:cs typeface="+mn-lt"/>
              </a:rPr>
              <a:t>O</a:t>
            </a:r>
            <a:r>
              <a:rPr lang="en-US">
                <a:latin typeface="Trebuchet MS"/>
                <a:ea typeface="+mn-lt"/>
                <a:cs typeface="+mn-lt"/>
              </a:rPr>
              <a:t>ur previous work </a:t>
            </a:r>
            <a:r>
              <a:rPr lang="en-US" baseline="30000">
                <a:latin typeface="Trebuchet MS"/>
                <a:ea typeface="+mn-lt"/>
                <a:cs typeface="+mn-lt"/>
              </a:rPr>
              <a:t>2-7</a:t>
            </a:r>
            <a:r>
              <a:rPr lang="en-US">
                <a:latin typeface="Trebuchet MS"/>
                <a:ea typeface="+mn-lt"/>
                <a:cs typeface="+mn-lt"/>
              </a:rPr>
              <a:t> has used </a:t>
            </a:r>
            <a:r>
              <a:rPr lang="en-US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social capital (SC) </a:t>
            </a:r>
            <a:r>
              <a:rPr lang="en-US" b="1">
                <a:latin typeface="Trebuchet MS"/>
                <a:ea typeface="+mn-lt"/>
                <a:cs typeface="+mn-lt"/>
              </a:rPr>
              <a:t>i</a:t>
            </a:r>
            <a:r>
              <a:rPr lang="en-US">
                <a:latin typeface="Trebuchet MS"/>
                <a:ea typeface="+mn-lt"/>
                <a:cs typeface="+mn-lt"/>
              </a:rPr>
              <a:t>deas based on those developed by Bourdieu </a:t>
            </a:r>
            <a:r>
              <a:rPr lang="en-US" baseline="30000">
                <a:latin typeface="Trebuchet MS"/>
                <a:ea typeface="+mn-lt"/>
                <a:cs typeface="+mn-lt"/>
              </a:rPr>
              <a:t>8,9 </a:t>
            </a:r>
            <a:r>
              <a:rPr lang="en-US" sz="3200">
                <a:latin typeface="Trebuchet MS"/>
                <a:ea typeface="+mn-lt"/>
                <a:cs typeface="+mn-lt"/>
              </a:rPr>
              <a:t>t</a:t>
            </a:r>
            <a:r>
              <a:rPr lang="en-US">
                <a:latin typeface="Trebuchet MS"/>
                <a:ea typeface="+mn-lt"/>
                <a:cs typeface="+mn-lt"/>
              </a:rPr>
              <a:t>o </a:t>
            </a:r>
            <a:r>
              <a:rPr lang="en-US" err="1">
                <a:latin typeface="Trebuchet MS"/>
                <a:ea typeface="+mn-lt"/>
                <a:cs typeface="+mn-lt"/>
              </a:rPr>
              <a:t>analyse</a:t>
            </a:r>
            <a:r>
              <a:rPr lang="en-US">
                <a:latin typeface="Trebuchet MS"/>
                <a:ea typeface="+mn-lt"/>
                <a:cs typeface="+mn-lt"/>
              </a:rPr>
              <a:t> the </a:t>
            </a:r>
            <a:r>
              <a:rPr lang="en-US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co-professional working relationships</a:t>
            </a:r>
            <a:r>
              <a:rPr lang="en-US">
                <a:latin typeface="Trebuchet MS"/>
                <a:ea typeface="+mn-lt"/>
                <a:cs typeface="+mn-lt"/>
              </a:rPr>
              <a:t> that must develop between SLTs and teachers in implementing the tiered model.</a:t>
            </a:r>
            <a:endParaRPr lang="en-US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Bourdieu’s SC model </a:t>
            </a:r>
            <a:r>
              <a:rPr lang="en-US">
                <a:latin typeface="Trebuchet MS"/>
                <a:ea typeface="+mn-lt"/>
                <a:cs typeface="+mn-lt"/>
              </a:rPr>
              <a:t>is next described, then  applied to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 recent </a:t>
            </a:r>
            <a:r>
              <a:rPr lang="en-US">
                <a:latin typeface="Trebuchet MS"/>
                <a:ea typeface="+mn-lt"/>
                <a:cs typeface="+mn-lt"/>
              </a:rPr>
              <a:t>SLT and school service disruptions caused by COVID-19 precautions.</a:t>
            </a:r>
            <a:endParaRPr lang="en-US"/>
          </a:p>
          <a:p>
            <a:endParaRPr lang="en-GB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0271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37B09-2EBD-4893-B871-1209B4DD3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solidFill>
                  <a:srgbClr val="00B050"/>
                </a:solidFill>
                <a:cs typeface="Calibri Light"/>
              </a:rPr>
              <a:t>4 Types of social capital</a:t>
            </a:r>
            <a:r>
              <a:rPr lang="en-US" b="1">
                <a:solidFill>
                  <a:srgbClr val="FF0000"/>
                </a:solidFill>
                <a:cs typeface="Calibri Light"/>
              </a:rPr>
              <a:t> </a:t>
            </a:r>
            <a:r>
              <a:rPr lang="en-US" b="1">
                <a:solidFill>
                  <a:srgbClr val="00B050"/>
                </a:solidFill>
                <a:cs typeface="Calibri Light"/>
              </a:rPr>
              <a:t>(SC)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9CF61-B3FA-4A56-89D0-66BCCAFDE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389" y="1391268"/>
            <a:ext cx="8417867" cy="5467982"/>
          </a:xfrm>
        </p:spPr>
        <p:txBody>
          <a:bodyPr vert="horz" lIns="68580" tIns="34290" rIns="68580" bIns="3429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b="1">
              <a:solidFill>
                <a:srgbClr val="00B050"/>
              </a:solidFill>
              <a:latin typeface="Trebuchet MS"/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>
                <a:latin typeface="Trebuchet MS"/>
                <a:ea typeface="+mn-lt"/>
                <a:cs typeface="+mn-lt"/>
              </a:rPr>
              <a:t>Three </a:t>
            </a: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types </a:t>
            </a:r>
            <a:r>
              <a:rPr lang="en-GB" sz="2000">
                <a:latin typeface="Trebuchet MS"/>
                <a:ea typeface="+mn-lt"/>
                <a:cs typeface="+mn-lt"/>
              </a:rPr>
              <a:t>of social capital are discussed: </a:t>
            </a:r>
            <a:endParaRPr lang="en-US">
              <a:latin typeface="Trebuchet MS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>
              <a:latin typeface="Trebuchet MS"/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Bonding SC </a:t>
            </a:r>
            <a:r>
              <a:rPr lang="en-GB" sz="2000">
                <a:latin typeface="Trebuchet MS"/>
                <a:ea typeface="+mn-lt"/>
                <a:cs typeface="+mn-lt"/>
              </a:rPr>
              <a:t>- strong work relationship </a:t>
            </a:r>
            <a:r>
              <a:rPr lang="en-GB" sz="2000" b="1">
                <a:latin typeface="Trebuchet MS"/>
                <a:ea typeface="+mn-lt"/>
                <a:cs typeface="+mn-lt"/>
              </a:rPr>
              <a:t>within one's own</a:t>
            </a:r>
            <a:r>
              <a:rPr lang="en-GB" sz="2000">
                <a:latin typeface="Trebuchet MS"/>
                <a:ea typeface="+mn-lt"/>
                <a:cs typeface="+mn-lt"/>
              </a:rPr>
              <a:t> professional discipline (here, </a:t>
            </a: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amongst SLTs</a:t>
            </a:r>
            <a:r>
              <a:rPr lang="en-GB" sz="2000">
                <a:latin typeface="Trebuchet MS"/>
                <a:ea typeface="+mn-lt"/>
                <a:cs typeface="+mn-lt"/>
              </a:rPr>
              <a:t>).</a:t>
            </a:r>
            <a:endParaRPr lang="en-US" sz="2000">
              <a:latin typeface="Trebuchet MS"/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b="1">
              <a:solidFill>
                <a:srgbClr val="FF0000"/>
              </a:solidFill>
              <a:latin typeface="Trebuchet MS"/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Bridging SC </a:t>
            </a:r>
            <a:r>
              <a:rPr lang="en-GB" sz="2000" i="1">
                <a:latin typeface="Trebuchet MS"/>
                <a:ea typeface="+mn-lt"/>
                <a:cs typeface="+mn-lt"/>
              </a:rPr>
              <a:t>- </a:t>
            </a:r>
            <a:r>
              <a:rPr lang="en-GB" sz="2000">
                <a:latin typeface="Trebuchet MS"/>
                <a:ea typeface="+mn-lt"/>
                <a:cs typeface="+mn-lt"/>
              </a:rPr>
              <a:t>strong relations connecting across to </a:t>
            </a: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other professions</a:t>
            </a:r>
            <a:r>
              <a:rPr lang="en-GB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390525" algn="l"/>
              </a:tabLst>
            </a:pPr>
            <a:r>
              <a:rPr lang="en-GB" sz="2000" i="1">
                <a:latin typeface="Trebuchet MS"/>
                <a:ea typeface="+mn-lt"/>
                <a:cs typeface="+mn-lt"/>
              </a:rPr>
              <a:t>  </a:t>
            </a:r>
            <a:r>
              <a:rPr lang="en-GB" sz="2000">
                <a:latin typeface="Trebuchet MS"/>
                <a:ea typeface="+mn-lt"/>
                <a:cs typeface="+mn-lt"/>
              </a:rPr>
              <a:t> underpinned by appropriate intellectual capital (e.g. qualifications,       knowledge and skills). In this presentation, bridging 	relations with         </a:t>
            </a: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teachers </a:t>
            </a:r>
            <a:r>
              <a:rPr lang="en-GB" sz="2000">
                <a:latin typeface="Trebuchet MS"/>
                <a:ea typeface="+mn-lt"/>
                <a:cs typeface="+mn-lt"/>
              </a:rPr>
              <a:t>and other educational staff are considered. </a:t>
            </a:r>
            <a:endParaRPr lang="en-GB">
              <a:latin typeface="Trebuchet MS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>
              <a:latin typeface="Trebuchet MS"/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Linking SC</a:t>
            </a:r>
            <a:r>
              <a:rPr lang="en-GB" sz="2000" b="1">
                <a:solidFill>
                  <a:srgbClr val="FF0000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GB" sz="2000">
                <a:latin typeface="Trebuchet MS"/>
                <a:ea typeface="+mn-lt"/>
                <a:cs typeface="+mn-lt"/>
              </a:rPr>
              <a:t>– good co-practice</a:t>
            </a:r>
            <a:r>
              <a:rPr lang="en-GB" sz="2000">
                <a:solidFill>
                  <a:srgbClr val="FF000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GB" sz="2000">
                <a:latin typeface="Trebuchet MS"/>
                <a:ea typeface="+mn-lt"/>
                <a:cs typeface="+mn-lt"/>
              </a:rPr>
              <a:t>relations across professional groups'</a:t>
            </a: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 hierarchies</a:t>
            </a:r>
            <a:r>
              <a:rPr lang="en-GB" sz="2000" b="1">
                <a:latin typeface="Trebuchet MS"/>
                <a:ea typeface="+mn-lt"/>
                <a:cs typeface="+mn-lt"/>
              </a:rPr>
              <a:t>,</a:t>
            </a:r>
            <a:r>
              <a:rPr lang="en-GB" sz="2000">
                <a:latin typeface="Trebuchet MS"/>
                <a:ea typeface="+mn-lt"/>
                <a:cs typeface="+mn-lt"/>
              </a:rPr>
              <a:t> underpinned for example by cross-professional working groups; teams and other network structures, and forums set up to deliver</a:t>
            </a:r>
            <a:r>
              <a:rPr lang="en-GB" sz="2000">
                <a:solidFill>
                  <a:srgbClr val="FF0000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GB" sz="2000">
                <a:latin typeface="Trebuchet MS"/>
                <a:ea typeface="+mn-lt"/>
                <a:cs typeface="+mn-lt"/>
              </a:rPr>
              <a:t>coherent 'child at centre' services, to support change towards integrated services.</a:t>
            </a:r>
          </a:p>
        </p:txBody>
      </p:sp>
    </p:spTree>
    <p:extLst>
      <p:ext uri="{BB962C8B-B14F-4D97-AF65-F5344CB8AC3E}">
        <p14:creationId xmlns:p14="http://schemas.microsoft.com/office/powerpoint/2010/main" val="3605478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070EB-4F7A-4391-814B-329E40436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solidFill>
                  <a:srgbClr val="00B050"/>
                </a:solidFill>
                <a:latin typeface="Calibri Light"/>
                <a:ea typeface="+mj-lt"/>
                <a:cs typeface="+mj-lt"/>
              </a:rPr>
              <a:t>5 L</a:t>
            </a:r>
            <a:r>
              <a:rPr lang="en-GB" b="1" err="1">
                <a:solidFill>
                  <a:srgbClr val="00B050"/>
                </a:solidFill>
                <a:ea typeface="+mj-lt"/>
                <a:cs typeface="+mj-lt"/>
              </a:rPr>
              <a:t>evels</a:t>
            </a:r>
            <a:r>
              <a:rPr lang="en-GB" b="1">
                <a:solidFill>
                  <a:srgbClr val="00B050"/>
                </a:solidFill>
                <a:latin typeface="Calibri Light"/>
                <a:ea typeface="+mj-lt"/>
                <a:cs typeface="+mj-lt"/>
              </a:rPr>
              <a:t> of s</a:t>
            </a:r>
            <a:r>
              <a:rPr lang="en-US" b="1" err="1">
                <a:solidFill>
                  <a:srgbClr val="00B050"/>
                </a:solidFill>
                <a:latin typeface="Calibri Light"/>
                <a:ea typeface="+mj-lt"/>
                <a:cs typeface="+mj-lt"/>
              </a:rPr>
              <a:t>ocial</a:t>
            </a:r>
            <a:r>
              <a:rPr lang="en-US" b="1">
                <a:solidFill>
                  <a:srgbClr val="00B050"/>
                </a:solidFill>
                <a:latin typeface="Calibri Light"/>
                <a:ea typeface="+mj-lt"/>
                <a:cs typeface="+mj-lt"/>
              </a:rPr>
              <a:t> capital relations</a:t>
            </a:r>
            <a:r>
              <a:rPr lang="en-GB" b="1">
                <a:solidFill>
                  <a:srgbClr val="00B050"/>
                </a:solidFill>
                <a:latin typeface="Calibri Light"/>
                <a:ea typeface="+mj-lt"/>
                <a:cs typeface="+mj-lt"/>
              </a:rPr>
              <a:t> </a:t>
            </a:r>
            <a:endParaRPr lang="en-US">
              <a:solidFill>
                <a:srgbClr val="00B050"/>
              </a:solidFill>
              <a:latin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5EE66-A43E-48E8-87FC-3648A0503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66648"/>
          </a:xfr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en-GB" sz="2000">
                <a:latin typeface="Trebuchet MS"/>
                <a:ea typeface="+mn-lt"/>
                <a:cs typeface="+mn-lt"/>
              </a:rPr>
              <a:t>Successful co-working requires </a:t>
            </a: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bonding, bridging </a:t>
            </a:r>
            <a:r>
              <a:rPr lang="en-GB" sz="2000">
                <a:latin typeface="Trebuchet MS"/>
                <a:ea typeface="+mn-lt"/>
                <a:cs typeface="+mn-lt"/>
              </a:rPr>
              <a:t>and</a:t>
            </a:r>
            <a:endParaRPr lang="en-US" sz="2000">
              <a:latin typeface="Trebuchet MS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   linking</a:t>
            </a:r>
            <a:r>
              <a:rPr lang="en-GB" sz="2000" b="1">
                <a:latin typeface="Trebuchet MS"/>
                <a:ea typeface="+mn-lt"/>
                <a:cs typeface="+mn-lt"/>
              </a:rPr>
              <a:t> </a:t>
            </a:r>
            <a:r>
              <a:rPr lang="en-GB" sz="2000">
                <a:latin typeface="Trebuchet MS"/>
                <a:ea typeface="+mn-lt"/>
                <a:cs typeface="+mn-lt"/>
              </a:rPr>
              <a:t>capital developed at </a:t>
            </a: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three organisational levels</a:t>
            </a:r>
            <a:r>
              <a:rPr lang="en-GB" sz="2000">
                <a:latin typeface="Trebuchet MS"/>
                <a:ea typeface="+mn-lt"/>
                <a:cs typeface="+mn-lt"/>
              </a:rPr>
              <a:t>: </a:t>
            </a:r>
            <a:endParaRPr lang="en-US" sz="2000">
              <a:latin typeface="Trebuchet MS"/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Macro-level</a:t>
            </a:r>
            <a:r>
              <a:rPr lang="en-GB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 –</a:t>
            </a:r>
            <a:r>
              <a:rPr lang="en-GB" sz="2000">
                <a:latin typeface="Trebuchet MS"/>
                <a:ea typeface="+mn-lt"/>
                <a:cs typeface="+mn-lt"/>
              </a:rPr>
              <a:t> governance and policy level. This includes </a:t>
            </a: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Scottish Government </a:t>
            </a:r>
            <a:r>
              <a:rPr lang="en-GB" sz="2000">
                <a:latin typeface="Trebuchet MS"/>
                <a:ea typeface="+mn-lt"/>
                <a:cs typeface="+mn-lt"/>
              </a:rPr>
              <a:t>national policy</a:t>
            </a:r>
            <a:r>
              <a:rPr lang="en-GB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GB" sz="2000">
                <a:latin typeface="Trebuchet MS"/>
                <a:ea typeface="+mn-lt"/>
                <a:cs typeface="+mn-lt"/>
              </a:rPr>
              <a:t>for everyone; </a:t>
            </a: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Health Board</a:t>
            </a:r>
            <a:r>
              <a:rPr lang="en-GB" sz="2000">
                <a:latin typeface="Trebuchet MS"/>
                <a:ea typeface="+mn-lt"/>
                <a:cs typeface="+mn-lt"/>
              </a:rPr>
              <a:t> policy for SLTs, and </a:t>
            </a: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Local Authority</a:t>
            </a:r>
            <a:r>
              <a:rPr lang="en-GB" sz="2000" b="1">
                <a:latin typeface="Trebuchet MS"/>
                <a:ea typeface="+mn-lt"/>
                <a:cs typeface="+mn-lt"/>
              </a:rPr>
              <a:t> </a:t>
            </a:r>
            <a:r>
              <a:rPr lang="en-GB" sz="2000">
                <a:latin typeface="Trebuchet MS"/>
                <a:ea typeface="+mn-lt"/>
                <a:cs typeface="+mn-lt"/>
              </a:rPr>
              <a:t>policy for schools and teachers.  </a:t>
            </a:r>
            <a:endParaRPr lang="en-US" sz="2000">
              <a:latin typeface="Trebuchet MS"/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Meso-level </a:t>
            </a:r>
            <a:r>
              <a:rPr lang="en-GB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- </a:t>
            </a:r>
            <a:r>
              <a:rPr lang="en-GB" sz="2000">
                <a:latin typeface="Trebuchet MS"/>
                <a:ea typeface="+mn-lt"/>
                <a:cs typeface="+mn-lt"/>
              </a:rPr>
              <a:t>institutional level, such as </a:t>
            </a: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clinics</a:t>
            </a:r>
            <a:r>
              <a:rPr lang="en-GB" sz="2000">
                <a:latin typeface="Trebuchet MS"/>
                <a:ea typeface="+mn-lt"/>
                <a:cs typeface="+mn-lt"/>
              </a:rPr>
              <a:t>,</a:t>
            </a:r>
            <a:r>
              <a:rPr lang="en-GB" sz="20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schools and nurseries</a:t>
            </a:r>
            <a:endParaRPr lang="en-GB" sz="2000">
              <a:solidFill>
                <a:srgbClr val="000000"/>
              </a:solidFill>
              <a:latin typeface="Trebuchet MS"/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Micro-level </a:t>
            </a:r>
            <a:r>
              <a:rPr lang="en-GB" sz="2000">
                <a:latin typeface="Trebuchet MS"/>
                <a:ea typeface="+mn-lt"/>
                <a:cs typeface="+mn-lt"/>
              </a:rPr>
              <a:t>– individual </a:t>
            </a:r>
            <a:r>
              <a:rPr lang="en-GB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level, including prac</a:t>
            </a:r>
            <a:r>
              <a:rPr lang="en-GB" sz="2000">
                <a:latin typeface="Trebuchet MS"/>
                <a:ea typeface="+mn-lt"/>
                <a:cs typeface="+mn-lt"/>
              </a:rPr>
              <a:t>titio</a:t>
            </a:r>
            <a:r>
              <a:rPr lang="en-GB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ners' </a:t>
            </a:r>
            <a:r>
              <a:rPr lang="en-GB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personal/individual </a:t>
            </a:r>
            <a:r>
              <a:rPr lang="en-GB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knowledge</a:t>
            </a:r>
            <a:r>
              <a:rPr lang="en-GB" sz="2000">
                <a:solidFill>
                  <a:srgbClr val="FF000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GB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and skills. </a:t>
            </a:r>
            <a:endParaRPr lang="en-US" sz="2000">
              <a:solidFill>
                <a:schemeClr val="tx1">
                  <a:lumMod val="95000"/>
                  <a:lumOff val="5000"/>
                </a:schemeClr>
              </a:solidFill>
              <a:latin typeface="Trebuchet MS"/>
              <a:ea typeface="+mn-lt"/>
              <a:cs typeface="+mn-lt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804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3154B-D08D-4EA1-AB85-77727D8A7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42" y="180772"/>
            <a:ext cx="7956888" cy="1109055"/>
          </a:xfrm>
        </p:spPr>
        <p:txBody>
          <a:bodyPr/>
          <a:lstStyle/>
          <a:p>
            <a:pPr algn="ctr"/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 6 COVID-19 disruption</a:t>
            </a:r>
            <a:r>
              <a:rPr lang="en-US">
                <a:solidFill>
                  <a:schemeClr val="accent6"/>
                </a:solidFill>
                <a:ea typeface="+mj-lt"/>
                <a:cs typeface="+mj-lt"/>
              </a:rPr>
              <a:t> </a:t>
            </a:r>
            <a:endParaRPr lang="en-US">
              <a:solidFill>
                <a:schemeClr val="accent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428F4-B878-41CA-BA34-507409ED5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314" y="1045652"/>
            <a:ext cx="8224709" cy="562968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2000">
                <a:latin typeface="Trebuchet MS"/>
                <a:ea typeface="+mn-lt"/>
                <a:cs typeface="+mn-lt"/>
              </a:rPr>
              <a:t>COVID-19 preventative measures suddenly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disrupted </a:t>
            </a:r>
            <a:r>
              <a:rPr lang="en-US" sz="2000">
                <a:latin typeface="Trebuchet MS"/>
                <a:ea typeface="+mn-lt"/>
                <a:cs typeface="+mn-lt"/>
              </a:rPr>
              <a:t>child services:</a:t>
            </a:r>
            <a:endParaRPr lang="en-US" sz="2000">
              <a:latin typeface="Trebuchet MS"/>
              <a:cs typeface="Calibri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2000">
                <a:latin typeface="Trebuchet MS"/>
                <a:ea typeface="+mn-lt"/>
                <a:cs typeface="+mn-lt"/>
              </a:rPr>
              <a:t>most </a:t>
            </a:r>
            <a:r>
              <a:rPr lang="en-US" sz="2000" b="1">
                <a:latin typeface="Trebuchet MS"/>
                <a:ea typeface="+mn-lt"/>
                <a:cs typeface="+mn-lt"/>
              </a:rPr>
              <a:t>schools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closed:</a:t>
            </a:r>
            <a:r>
              <a:rPr lang="en-US" sz="2000" b="1"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children learned at home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on-line</a:t>
            </a:r>
            <a:r>
              <a:rPr lang="en-US" sz="2000">
                <a:latin typeface="Trebuchet MS"/>
                <a:ea typeface="+mn-lt"/>
                <a:cs typeface="+mn-lt"/>
              </a:rPr>
              <a:t>, using materials constructed rapidly by teachers; 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2000">
                <a:latin typeface="Trebuchet MS"/>
                <a:ea typeface="+mn-lt"/>
                <a:cs typeface="+mn-lt"/>
              </a:rPr>
              <a:t>the</a:t>
            </a:r>
            <a:r>
              <a:rPr lang="en-US" sz="2000" b="1">
                <a:latin typeface="Trebuchet MS"/>
                <a:ea typeface="+mn-lt"/>
                <a:cs typeface="+mn-lt"/>
              </a:rPr>
              <a:t>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IT equipment </a:t>
            </a:r>
            <a:r>
              <a:rPr lang="en-US" sz="2000">
                <a:latin typeface="Trebuchet MS"/>
                <a:ea typeface="+mn-lt"/>
                <a:cs typeface="+mn-lt"/>
              </a:rPr>
              <a:t>available in children's homes affected uptake;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2000">
                <a:latin typeface="Trebuchet MS"/>
                <a:ea typeface="+mn-lt"/>
                <a:cs typeface="+mn-lt"/>
              </a:rPr>
              <a:t>many</a:t>
            </a:r>
            <a:r>
              <a:rPr lang="en-US" sz="2000" b="1"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SLT services were</a:t>
            </a:r>
            <a:r>
              <a:rPr lang="en-US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unavailable</a:t>
            </a:r>
            <a:r>
              <a:rPr lang="en-US" sz="2000">
                <a:latin typeface="Trebuchet MS"/>
                <a:ea typeface="+mn-lt"/>
                <a:cs typeface="+mn-lt"/>
              </a:rPr>
              <a:t>, particularly face-to-face services.</a:t>
            </a:r>
            <a:endParaRPr lang="en-US" sz="2000" b="1">
              <a:latin typeface="Trebuchet MS"/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sz="2000">
                <a:latin typeface="Trebuchet MS"/>
                <a:ea typeface="+mn-lt"/>
                <a:cs typeface="+mn-lt"/>
              </a:rPr>
              <a:t> </a:t>
            </a:r>
            <a:r>
              <a:rPr lang="en-US" sz="2000" b="1">
                <a:latin typeface="Trebuchet MS"/>
                <a:ea typeface="+mn-lt"/>
                <a:cs typeface="+mn-lt"/>
              </a:rPr>
              <a:t> </a:t>
            </a:r>
            <a:endParaRPr lang="en-US" sz="2000" b="1">
              <a:latin typeface="Trebuchet MS"/>
              <a:cs typeface="Calibri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Th</a:t>
            </a:r>
            <a:r>
              <a:rPr lang="en-US" sz="20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ree</a:t>
            </a:r>
            <a:r>
              <a:rPr lang="en-US" sz="2000" b="1">
                <a:latin typeface="Trebuchet MS"/>
                <a:ea typeface="+mn-lt"/>
                <a:cs typeface="+mn-lt"/>
              </a:rPr>
              <a:t> information sources</a:t>
            </a:r>
            <a:r>
              <a:rPr lang="en-US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documented </a:t>
            </a:r>
            <a:r>
              <a:rPr lang="en-US" sz="2000">
                <a:latin typeface="Trebuchet MS"/>
                <a:ea typeface="+mn-lt"/>
                <a:cs typeface="+mn-lt"/>
              </a:rPr>
              <a:t>these disruptions:</a:t>
            </a:r>
            <a:endParaRPr lang="en-US">
              <a:latin typeface="Calibri" panose="020F0502020204030204"/>
              <a:ea typeface="+mn-lt"/>
              <a:cs typeface="+mn-lt"/>
            </a:endParaRPr>
          </a:p>
          <a:p>
            <a:pPr marL="457200" indent="-457200">
              <a:lnSpc>
                <a:spcPct val="100000"/>
              </a:lnSpc>
              <a:spcBef>
                <a:spcPts val="200"/>
              </a:spcBef>
              <a:buAutoNum type="arabicPeriod"/>
            </a:pPr>
            <a:r>
              <a:rPr lang="en-US" sz="2000">
                <a:latin typeface="Trebuchet MS"/>
                <a:ea typeface="+mn-lt"/>
                <a:cs typeface="+mn-lt"/>
              </a:rPr>
              <a:t>a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survey</a:t>
            </a:r>
            <a:r>
              <a:rPr lang="en-US" sz="2000" b="1" baseline="30000">
                <a:latin typeface="Trebuchet MS"/>
                <a:ea typeface="+mn-lt"/>
                <a:cs typeface="+mn-lt"/>
              </a:rPr>
              <a:t>10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commissioned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 and published </a:t>
            </a:r>
            <a:r>
              <a:rPr lang="en-US" sz="2000">
                <a:latin typeface="Trebuchet MS"/>
                <a:ea typeface="+mn-lt"/>
                <a:cs typeface="+mn-lt"/>
              </a:rPr>
              <a:t>by the SLT professional body (the RCSLT)</a:t>
            </a:r>
            <a:r>
              <a:rPr lang="en-US" sz="2000" baseline="30000"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outlined disruption to SLT support for children across the UK; </a:t>
            </a:r>
            <a:endParaRPr lang="en-US">
              <a:latin typeface="Calibri" panose="020F0502020204030204"/>
              <a:ea typeface="+mn-lt"/>
              <a:cs typeface="+mn-lt"/>
            </a:endParaRPr>
          </a:p>
          <a:p>
            <a:pPr marL="457200" indent="-457200">
              <a:lnSpc>
                <a:spcPct val="100000"/>
              </a:lnSpc>
              <a:spcBef>
                <a:spcPts val="200"/>
              </a:spcBef>
              <a:buAutoNum type="arabicPeriod"/>
            </a:pPr>
            <a:r>
              <a:rPr lang="en-US" sz="2000">
                <a:latin typeface="Trebuchet MS"/>
                <a:ea typeface="+mn-lt"/>
                <a:cs typeface="+mn-lt"/>
              </a:rPr>
              <a:t>an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unpublished survey</a:t>
            </a:r>
            <a:r>
              <a:rPr lang="en-US" sz="2000">
                <a:latin typeface="Trebuchet MS"/>
                <a:ea typeface="+mn-lt"/>
                <a:cs typeface="+mn-lt"/>
              </a:rPr>
              <a:t> of children's services</a:t>
            </a:r>
            <a:r>
              <a:rPr lang="en-US" sz="2000" b="1"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across Scotland by SLT leaders outlined problems due to digital incompatibilities </a:t>
            </a:r>
            <a:endParaRPr lang="en-US">
              <a:latin typeface="Calibri" panose="020F0502020204030204"/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sz="2000">
                <a:latin typeface="Trebuchet MS"/>
                <a:ea typeface="+mn-lt"/>
                <a:cs typeface="+mn-lt"/>
              </a:rPr>
              <a:t>      across homes, SLTs, and education services; </a:t>
            </a:r>
            <a:endParaRPr lang="en-US">
              <a:latin typeface="Calibri" panose="020F0502020204030204"/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sz="2000">
                <a:latin typeface="Trebuchet MS"/>
                <a:ea typeface="+mn-lt"/>
                <a:cs typeface="+mn-lt"/>
              </a:rPr>
              <a:t>3.   reports of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rapid actions</a:t>
            </a:r>
            <a:r>
              <a:rPr lang="en-US" sz="2000">
                <a:latin typeface="Trebuchet MS"/>
                <a:ea typeface="+mn-lt"/>
                <a:cs typeface="+mn-lt"/>
              </a:rPr>
              <a:t> taken by an RCSLT Scotland officer to          explain the problems to Scottish Government working parties              set up to tackle digital problems.</a:t>
            </a:r>
            <a:endParaRPr lang="en-US">
              <a:latin typeface="Calibri" panose="020F0502020204030204"/>
              <a:ea typeface="+mn-lt"/>
              <a:cs typeface="+mn-lt"/>
            </a:endParaRPr>
          </a:p>
          <a:p>
            <a:endParaRPr lang="en-US" sz="2000">
              <a:latin typeface="Trebuchet MS"/>
              <a:cs typeface="Calibri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889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6CEF-4999-485B-AAF0-B35C414AE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19983"/>
          </a:xfrm>
        </p:spPr>
        <p:txBody>
          <a:bodyPr/>
          <a:lstStyle/>
          <a:p>
            <a:pPr algn="ctr"/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7 The RCSLT survey </a:t>
            </a:r>
            <a:endParaRPr lang="en-US" b="1">
              <a:solidFill>
                <a:srgbClr val="00B050"/>
              </a:solidFill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5653B-3C76-449A-9732-6E34275C9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84851"/>
            <a:ext cx="7886700" cy="558037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>
                <a:latin typeface="Trebuchet MS"/>
                <a:ea typeface="+mn-lt"/>
                <a:cs typeface="+mn-lt"/>
              </a:rPr>
              <a:t>The RCSLT </a:t>
            </a:r>
            <a:r>
              <a:rPr lang="en-US" sz="2000" b="1">
                <a:latin typeface="Trebuchet MS"/>
                <a:ea typeface="+mn-lt"/>
                <a:cs typeface="+mn-lt"/>
              </a:rPr>
              <a:t>survey</a:t>
            </a:r>
            <a:r>
              <a:rPr lang="en-US" sz="2000" baseline="30000">
                <a:latin typeface="Trebuchet MS"/>
                <a:ea typeface="+mn-lt"/>
                <a:cs typeface="+mn-lt"/>
              </a:rPr>
              <a:t>10</a:t>
            </a:r>
            <a:r>
              <a:rPr lang="en-US" sz="2000">
                <a:latin typeface="Trebuchet MS"/>
                <a:ea typeface="+mn-lt"/>
                <a:cs typeface="+mn-lt"/>
              </a:rPr>
              <a:t> detailed</a:t>
            </a:r>
            <a:r>
              <a:rPr lang="en-US" sz="2000" baseline="30000">
                <a:latin typeface="Trebuchet MS"/>
                <a:ea typeface="+mn-lt"/>
                <a:cs typeface="+mn-lt"/>
              </a:rPr>
              <a:t> </a:t>
            </a:r>
            <a:r>
              <a:rPr 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problems </a:t>
            </a:r>
            <a:r>
              <a:rPr lang="en-US" sz="2000">
                <a:latin typeface="Trebuchet MS"/>
                <a:ea typeface="+mn-lt"/>
                <a:cs typeface="+mn-lt"/>
              </a:rPr>
              <a:t>across the UK. </a:t>
            </a:r>
          </a:p>
          <a:p>
            <a:endParaRPr lang="en-US" sz="2000">
              <a:latin typeface="Trebuchet MS"/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2000">
                <a:latin typeface="Trebuchet MS"/>
                <a:ea typeface="+mn-lt"/>
                <a:cs typeface="+mn-lt"/>
              </a:rPr>
              <a:t>414 responses were received on behalf of child clients aged 0-18 years (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17%</a:t>
            </a:r>
            <a:r>
              <a:rPr lang="en-US" sz="2000">
                <a:latin typeface="Trebuchet MS"/>
                <a:ea typeface="+mn-lt"/>
                <a:cs typeface="+mn-lt"/>
              </a:rPr>
              <a:t> from Scotland).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26%</a:t>
            </a:r>
            <a:r>
              <a:rPr lang="en-US" sz="2000">
                <a:latin typeface="Trebuchet MS"/>
                <a:ea typeface="+mn-lt"/>
                <a:cs typeface="+mn-lt"/>
              </a:rPr>
              <a:t> of the total had been receiving</a:t>
            </a:r>
            <a:r>
              <a:rPr lang="en-US" sz="2000" b="1"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SLT services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latin typeface="Trebuchet MS"/>
                <a:ea typeface="+mn-lt"/>
                <a:cs typeface="+mn-lt"/>
              </a:rPr>
              <a:t>for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DLD</a:t>
            </a:r>
            <a:r>
              <a:rPr lang="en-US" sz="2000">
                <a:latin typeface="Trebuchet MS"/>
                <a:ea typeface="+mn-lt"/>
                <a:cs typeface="+mn-lt"/>
              </a:rPr>
              <a:t> or another language disorder.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lang="en-US" sz="2000">
              <a:latin typeface="Trebuchet MS"/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2000">
                <a:latin typeface="Trebuchet MS"/>
                <a:ea typeface="+mn-lt"/>
                <a:cs typeface="+mn-lt"/>
              </a:rPr>
              <a:t>For 335 of respondents, an SLT had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cancelled appointments</a:t>
            </a:r>
            <a:r>
              <a:rPr lang="en-US" sz="2000">
                <a:latin typeface="Trebuchet MS"/>
                <a:ea typeface="+mn-lt"/>
                <a:cs typeface="+mn-lt"/>
              </a:rPr>
              <a:t> for 67%; 20% had received appointments</a:t>
            </a:r>
            <a:r>
              <a:rPr lang="en-US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online</a:t>
            </a:r>
            <a:r>
              <a:rPr lang="en-US" sz="2000">
                <a:latin typeface="Trebuchet MS"/>
                <a:ea typeface="+mn-lt"/>
                <a:cs typeface="+mn-lt"/>
              </a:rPr>
              <a:t>; 11% by</a:t>
            </a:r>
            <a:r>
              <a:rPr lang="en-US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phone</a:t>
            </a:r>
            <a:r>
              <a:rPr lang="en-US" sz="2000">
                <a:latin typeface="Trebuchet MS"/>
                <a:ea typeface="+mn-lt"/>
                <a:cs typeface="+mn-lt"/>
              </a:rPr>
              <a:t>, and 1% </a:t>
            </a:r>
            <a:r>
              <a:rPr lang="en-US" sz="20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had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cancelled </a:t>
            </a:r>
            <a:r>
              <a:rPr lang="en-US" sz="2000">
                <a:latin typeface="Trebuchet MS"/>
                <a:ea typeface="+mn-lt"/>
                <a:cs typeface="+mn-lt"/>
              </a:rPr>
              <a:t>their own appointments. Some support via printable or online resources was sent by SLTs for home use, but not quantified in the survey.</a:t>
            </a:r>
            <a:endParaRPr lang="en-US"/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lang="en-US" sz="2000">
              <a:latin typeface="Trebuchet MS"/>
              <a:ea typeface="+mn-lt"/>
              <a:cs typeface="+mn-lt"/>
            </a:endParaRPr>
          </a:p>
          <a:p>
            <a:r>
              <a:rPr lang="en-US" sz="2000">
                <a:latin typeface="Trebuchet MS"/>
                <a:ea typeface="+mn-lt"/>
                <a:cs typeface="+mn-lt"/>
              </a:rPr>
              <a:t>Reasons for these changes included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closure</a:t>
            </a:r>
            <a:r>
              <a:rPr lang="en-US" sz="2000" b="1"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latin typeface="Trebuchet MS"/>
                <a:ea typeface="+mn-lt"/>
                <a:cs typeface="+mn-lt"/>
              </a:rPr>
              <a:t>of a premises (school, </a:t>
            </a:r>
            <a:r>
              <a:rPr lang="en-US" sz="2000" err="1">
                <a:latin typeface="Trebuchet MS"/>
                <a:ea typeface="+mn-lt"/>
                <a:cs typeface="+mn-lt"/>
              </a:rPr>
              <a:t>collegeor</a:t>
            </a:r>
            <a:r>
              <a:rPr lang="en-US" sz="2000">
                <a:latin typeface="Trebuchet MS"/>
                <a:ea typeface="+mn-lt"/>
                <a:cs typeface="+mn-lt"/>
              </a:rPr>
              <a:t> health </a:t>
            </a:r>
            <a:r>
              <a:rPr lang="en-US" sz="2000" err="1">
                <a:latin typeface="Trebuchet MS"/>
                <a:ea typeface="+mn-lt"/>
                <a:cs typeface="+mn-lt"/>
              </a:rPr>
              <a:t>centre</a:t>
            </a:r>
            <a:r>
              <a:rPr lang="en-US" sz="2000">
                <a:latin typeface="Trebuchet MS"/>
                <a:ea typeface="+mn-lt"/>
                <a:cs typeface="+mn-lt"/>
              </a:rPr>
              <a:t>) or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redeploymen</a:t>
            </a:r>
            <a:r>
              <a:rPr lang="en-US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t </a:t>
            </a:r>
            <a:r>
              <a:rPr lang="en-US" sz="2000">
                <a:latin typeface="Trebuchet MS"/>
                <a:ea typeface="+mn-lt"/>
                <a:cs typeface="+mn-lt"/>
              </a:rPr>
              <a:t>of SLTs (some SLTs moved to intensive care units dealing with COVID-19 patients). </a:t>
            </a:r>
            <a:endParaRPr lang="en-US">
              <a:cs typeface="Calibri" panose="020F0502020204030204"/>
            </a:endParaRPr>
          </a:p>
          <a:p>
            <a:endParaRPr lang="en-US">
              <a:ea typeface="+mn-lt"/>
              <a:cs typeface="+mn-lt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6607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E1332-EC46-4819-A0D9-E1E946A31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9204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8 The RCSLT</a:t>
            </a:r>
            <a:r>
              <a:rPr lang="en-US" b="1">
                <a:solidFill>
                  <a:srgbClr val="FF0000"/>
                </a:solidFill>
                <a:ea typeface="+mj-lt"/>
                <a:cs typeface="+mj-lt"/>
              </a:rPr>
              <a:t> </a:t>
            </a:r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survey of child services </a:t>
            </a:r>
            <a:r>
              <a:rPr lang="en-US" sz="4000" b="1">
                <a:solidFill>
                  <a:srgbClr val="00B050"/>
                </a:solidFill>
                <a:ea typeface="+mj-lt"/>
                <a:cs typeface="+mj-lt"/>
              </a:rPr>
              <a:t>cont'd. </a:t>
            </a:r>
            <a:endParaRPr lang="en-US" sz="4000">
              <a:solidFill>
                <a:srgbClr val="00B050"/>
              </a:solidFill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B991F-0449-4A4F-ADAC-14EFFB3E2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908" y="1383174"/>
            <a:ext cx="7886700" cy="524882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endParaRPr lang="en-US" sz="2000">
              <a:latin typeface="Trebuchet MS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2000">
                <a:latin typeface="Trebuchet MS"/>
                <a:ea typeface="+mn-lt"/>
                <a:cs typeface="+mn-lt"/>
              </a:rPr>
              <a:t>School-based SLT services were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routinely suspended</a:t>
            </a:r>
            <a:r>
              <a:rPr lang="en-US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latin typeface="Trebuchet MS"/>
                <a:ea typeface="+mn-lt"/>
                <a:cs typeface="+mn-lt"/>
              </a:rPr>
              <a:t>even </a:t>
            </a:r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after </a:t>
            </a:r>
            <a:r>
              <a:rPr lang="en-US" sz="2000">
                <a:latin typeface="Trebuchet MS"/>
                <a:ea typeface="+mn-lt"/>
                <a:cs typeface="+mn-lt"/>
              </a:rPr>
              <a:t>schools reopened. Some children were supported on</a:t>
            </a:r>
            <a:r>
              <a:rPr lang="en-US" sz="2000" b="1">
                <a:latin typeface="Trebuchet MS"/>
                <a:ea typeface="+mn-lt"/>
                <a:cs typeface="+mn-lt"/>
              </a:rPr>
              <a:t>line at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home</a:t>
            </a:r>
            <a:r>
              <a:rPr lang="en-US" sz="2000">
                <a:latin typeface="Trebuchet MS"/>
                <a:ea typeface="+mn-lt"/>
                <a:cs typeface="+mn-lt"/>
              </a:rPr>
              <a:t>, others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via teachers</a:t>
            </a:r>
            <a:r>
              <a:rPr lang="en-US" sz="2000">
                <a:latin typeface="Trebuchet MS"/>
                <a:ea typeface="+mn-lt"/>
                <a:cs typeface="+mn-lt"/>
              </a:rPr>
              <a:t>, and some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lost</a:t>
            </a:r>
            <a:r>
              <a:rPr lang="en-US" sz="2000" b="1"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SLT support completely.</a:t>
            </a:r>
          </a:p>
          <a:p>
            <a:pPr>
              <a:lnSpc>
                <a:spcPct val="100000"/>
              </a:lnSpc>
            </a:pPr>
            <a:r>
              <a:rPr lang="en-US" sz="2000">
                <a:latin typeface="Trebuchet MS"/>
                <a:ea typeface="+mn-lt"/>
                <a:cs typeface="+mn-lt"/>
              </a:rPr>
              <a:t>The RCSLT survey also reported that phone and on-line SLT appointments were primarily used to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communicate with a parent or </a:t>
            </a:r>
            <a:r>
              <a:rPr lang="en-US" sz="2000" b="1" err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carer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,</a:t>
            </a:r>
            <a:r>
              <a:rPr lang="en-US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providing advice and support, but not direct intervention for a child.</a:t>
            </a:r>
            <a:endParaRPr lang="en-US" sz="2000">
              <a:solidFill>
                <a:srgbClr val="000000"/>
              </a:solidFill>
              <a:latin typeface="Trebuchet MS"/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Inequalities</a:t>
            </a:r>
            <a:r>
              <a:rPr lang="en-US" sz="2000" b="1"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latin typeface="Trebuchet MS"/>
                <a:ea typeface="+mn-lt"/>
                <a:cs typeface="+mn-lt"/>
              </a:rPr>
              <a:t>in home-based IT equipment and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incompatibilities </a:t>
            </a:r>
            <a:r>
              <a:rPr lang="en-US" sz="2000">
                <a:latin typeface="Trebuchet MS"/>
                <a:ea typeface="+mn-lt"/>
                <a:cs typeface="+mn-lt"/>
              </a:rPr>
              <a:t>across public-sector IT systems caused poor communication, wasted time, and negative experiences for educators, SLTs, children and families.  </a:t>
            </a:r>
          </a:p>
          <a:p>
            <a:pPr>
              <a:lnSpc>
                <a:spcPct val="100000"/>
              </a:lnSpc>
            </a:pPr>
            <a:r>
              <a:rPr lang="en-US" sz="2000">
                <a:latin typeface="Trebuchet MS"/>
                <a:cs typeface="Calibri"/>
              </a:rPr>
              <a:t>The rapid</a:t>
            </a:r>
            <a:r>
              <a:rPr lang="en-US" sz="2000" b="1">
                <a:latin typeface="Trebuchet MS"/>
                <a:cs typeface="Calibri"/>
              </a:rPr>
              <a:t> </a:t>
            </a:r>
            <a:r>
              <a:rPr lang="en-US" sz="2000">
                <a:latin typeface="Trebuchet MS"/>
                <a:cs typeface="Calibri"/>
              </a:rPr>
              <a:t>commissioning and publication </a:t>
            </a:r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cs typeface="Calibri"/>
              </a:rPr>
              <a:t>of</a:t>
            </a:r>
            <a:r>
              <a:rPr lang="en-US" sz="2000">
                <a:latin typeface="Trebuchet MS"/>
                <a:cs typeface="Calibri"/>
              </a:rPr>
              <a:t> this RCSLT survey </a:t>
            </a:r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cs typeface="Calibri"/>
              </a:rPr>
              <a:t>demonstrated </a:t>
            </a:r>
            <a:r>
              <a:rPr lang="en-US" sz="2000" b="1">
                <a:solidFill>
                  <a:srgbClr val="00B050"/>
                </a:solidFill>
                <a:latin typeface="Trebuchet MS"/>
                <a:cs typeface="Calibri"/>
              </a:rPr>
              <a:t>strong</a:t>
            </a:r>
            <a:r>
              <a:rPr 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cs typeface="Calibri"/>
              </a:rPr>
              <a:t> </a:t>
            </a:r>
            <a:r>
              <a:rPr lang="en-US" sz="2000" b="1">
                <a:solidFill>
                  <a:srgbClr val="00B050"/>
                </a:solidFill>
                <a:latin typeface="Trebuchet MS"/>
                <a:cs typeface="Calibri"/>
              </a:rPr>
              <a:t>bonding social capital</a:t>
            </a:r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cs typeface="Calibri"/>
              </a:rPr>
              <a:t> relations </a:t>
            </a:r>
            <a:r>
              <a:rPr lang="en-US" sz="2000">
                <a:latin typeface="Trebuchet MS"/>
                <a:cs typeface="Calibri"/>
              </a:rPr>
              <a:t>at macro (governance and policy) level with the UK professional body (RCSLT);</a:t>
            </a:r>
            <a:r>
              <a:rPr lang="en-US" sz="2000">
                <a:solidFill>
                  <a:srgbClr val="FF0000"/>
                </a:solidFill>
                <a:latin typeface="Trebuchet MS"/>
                <a:cs typeface="Calibri"/>
              </a:rPr>
              <a:t> </a:t>
            </a:r>
            <a:r>
              <a:rPr lang="en-US" sz="2000">
                <a:latin typeface="Trebuchet MS"/>
                <a:cs typeface="Calibri"/>
              </a:rPr>
              <a:t>also </a:t>
            </a:r>
            <a:r>
              <a:rPr lang="en-US" sz="2000" b="1">
                <a:solidFill>
                  <a:srgbClr val="00B050"/>
                </a:solidFill>
                <a:latin typeface="Trebuchet MS"/>
                <a:cs typeface="Calibri"/>
              </a:rPr>
              <a:t>bonding</a:t>
            </a:r>
            <a:r>
              <a:rPr lang="en-US" sz="2000">
                <a:solidFill>
                  <a:srgbClr val="FF0000"/>
                </a:solidFill>
                <a:latin typeface="Trebuchet MS"/>
                <a:cs typeface="Calibri"/>
              </a:rPr>
              <a:t> </a:t>
            </a:r>
            <a:r>
              <a:rPr lang="en-US" sz="2000">
                <a:latin typeface="Trebuchet MS"/>
                <a:cs typeface="Calibri"/>
              </a:rPr>
              <a:t>relations within the SLT profession at </a:t>
            </a:r>
            <a:r>
              <a:rPr lang="en-US" sz="2000" b="1">
                <a:solidFill>
                  <a:srgbClr val="00B050"/>
                </a:solidFill>
                <a:latin typeface="Trebuchet MS"/>
                <a:cs typeface="Calibri"/>
              </a:rPr>
              <a:t>institutional </a:t>
            </a:r>
            <a:r>
              <a:rPr lang="en-US" sz="2000">
                <a:latin typeface="Trebuchet MS"/>
                <a:cs typeface="Calibri"/>
              </a:rPr>
              <a:t>(clinic) and</a:t>
            </a:r>
            <a:r>
              <a:rPr lang="en-US" sz="2000" b="1">
                <a:solidFill>
                  <a:srgbClr val="FF0000"/>
                </a:solidFill>
                <a:latin typeface="Trebuchet MS"/>
                <a:cs typeface="Calibri"/>
              </a:rPr>
              <a:t> </a:t>
            </a:r>
            <a:r>
              <a:rPr lang="en-US" sz="2000" b="1">
                <a:solidFill>
                  <a:srgbClr val="00B050"/>
                </a:solidFill>
                <a:latin typeface="Trebuchet MS"/>
                <a:cs typeface="Calibri"/>
              </a:rPr>
              <a:t>individual practitioner levels </a:t>
            </a:r>
            <a:r>
              <a:rPr lang="en-US" sz="2000">
                <a:latin typeface="Trebuchet MS"/>
                <a:cs typeface="Calibri"/>
              </a:rPr>
              <a:t>– amongst SLTs who read and responded to the survey. </a:t>
            </a:r>
          </a:p>
          <a:p>
            <a:pPr>
              <a:lnSpc>
                <a:spcPct val="100000"/>
              </a:lnSpc>
            </a:pPr>
            <a:endParaRPr lang="en-US">
              <a:latin typeface="Trebuchet MS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5537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E3E36-E10C-4C72-BBAA-8CF2181C7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3901"/>
            <a:ext cx="7886700" cy="128940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ea typeface="+mj-lt"/>
                <a:cs typeface="+mj-lt"/>
              </a:rPr>
              <a:t> </a:t>
            </a:r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9 Impacts of COVID on bridging </a:t>
            </a:r>
            <a:br>
              <a:rPr lang="en-US" b="1">
                <a:ea typeface="+mj-lt"/>
                <a:cs typeface="+mj-lt"/>
              </a:rPr>
            </a:br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SC 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763C1-9B22-42C7-9826-ADB1E1A9D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36289"/>
            <a:ext cx="7886700" cy="464067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latin typeface="Trebuchet MS"/>
                <a:ea typeface="+mn-lt"/>
                <a:cs typeface="+mn-lt"/>
              </a:rPr>
              <a:t>However, the RCSLT survey</a:t>
            </a:r>
            <a:r>
              <a:rPr lang="en-US" sz="2000" baseline="30000">
                <a:latin typeface="Trebuchet MS"/>
                <a:ea typeface="+mn-lt"/>
                <a:cs typeface="+mn-lt"/>
              </a:rPr>
              <a:t>10</a:t>
            </a:r>
            <a:r>
              <a:rPr lang="en-US" sz="2000">
                <a:latin typeface="Trebuchet MS"/>
                <a:ea typeface="+mn-lt"/>
                <a:cs typeface="+mn-lt"/>
              </a:rPr>
              <a:t> also showed disruption and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breaking </a:t>
            </a:r>
            <a:r>
              <a:rPr lang="en-US" sz="2000">
                <a:latin typeface="Trebuchet MS"/>
                <a:ea typeface="+mn-lt"/>
                <a:cs typeface="+mn-lt"/>
              </a:rPr>
              <a:t>of the habitual contacts and social </a:t>
            </a:r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capital </a:t>
            </a:r>
            <a:r>
              <a:rPr lang="en-US" sz="2000">
                <a:latin typeface="Trebuchet MS"/>
                <a:ea typeface="+mn-lt"/>
                <a:cs typeface="+mn-lt"/>
              </a:rPr>
              <a:t>relations that had developed between teachers and SLTs, which are needed to plan and deliver joined-up services. Child service users were</a:t>
            </a:r>
            <a:r>
              <a:rPr lang="en-US" sz="2000" b="1">
                <a:latin typeface="Trebuchet MS"/>
                <a:ea typeface="+mn-lt"/>
                <a:cs typeface="+mn-lt"/>
              </a:rPr>
              <a:t>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abruptly cut off</a:t>
            </a:r>
            <a:r>
              <a:rPr lang="en-US" sz="2000" b="1"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latin typeface="Trebuchet MS"/>
                <a:ea typeface="+mn-lt"/>
                <a:cs typeface="+mn-lt"/>
              </a:rPr>
              <a:t>from their usual SLT support. </a:t>
            </a:r>
            <a:endParaRPr lang="en-US" sz="2000">
              <a:latin typeface="Trebuchet MS"/>
            </a:endParaRPr>
          </a:p>
          <a:p>
            <a:pPr marL="0" indent="0">
              <a:buNone/>
            </a:pPr>
            <a:endParaRPr lang="en-US" sz="2000">
              <a:latin typeface="Trebuchet MS"/>
              <a:ea typeface="+mn-lt"/>
              <a:cs typeface="+mn-lt"/>
            </a:endParaRPr>
          </a:p>
          <a:p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Bridging </a:t>
            </a:r>
            <a:r>
              <a:rPr lang="en-US" sz="2000">
                <a:latin typeface="Trebuchet MS"/>
                <a:ea typeface="+mn-lt"/>
                <a:cs typeface="+mn-lt"/>
              </a:rPr>
              <a:t>social capital </a:t>
            </a:r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relations</a:t>
            </a:r>
            <a:r>
              <a:rPr lang="en-US" sz="2000">
                <a:solidFill>
                  <a:srgbClr val="FF000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latin typeface="Trebuchet MS"/>
                <a:ea typeface="+mn-lt"/>
                <a:cs typeface="+mn-lt"/>
              </a:rPr>
              <a:t>between SLTs and education services that had previously existed may act as a protective factor and be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rapidly re-established </a:t>
            </a:r>
            <a:r>
              <a:rPr lang="en-US" sz="2000">
                <a:latin typeface="Trebuchet MS"/>
                <a:ea typeface="+mn-lt"/>
                <a:cs typeface="+mn-lt"/>
              </a:rPr>
              <a:t>after the pandemic, re-instating previous SLT-school connectivity</a:t>
            </a:r>
            <a:r>
              <a:rPr lang="en-US" sz="2000">
                <a:solidFill>
                  <a:srgbClr val="FF0000"/>
                </a:solidFill>
                <a:latin typeface="Trebuchet MS"/>
                <a:ea typeface="+mn-lt"/>
                <a:cs typeface="+mn-lt"/>
              </a:rPr>
              <a:t> </a:t>
            </a:r>
            <a:endParaRPr lang="en-US" sz="2000">
              <a:latin typeface="Trebuchet MS"/>
              <a:ea typeface="+mn-lt"/>
              <a:cs typeface="+mn-lt"/>
            </a:endParaRPr>
          </a:p>
          <a:p>
            <a:r>
              <a:rPr lang="en-US" sz="2000">
                <a:latin typeface="Trebuchet MS"/>
                <a:ea typeface="+mn-lt"/>
                <a:cs typeface="+mn-lt"/>
              </a:rPr>
              <a:t>But</a:t>
            </a:r>
            <a:r>
              <a:rPr lang="en-US" sz="2000" b="1">
                <a:latin typeface="Trebuchet MS"/>
                <a:ea typeface="+mn-lt"/>
                <a:cs typeface="+mn-lt"/>
              </a:rPr>
              <a:t>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re-establishing</a:t>
            </a:r>
            <a:r>
              <a:rPr lang="en-US" sz="2000">
                <a:latin typeface="Trebuchet MS"/>
                <a:ea typeface="+mn-lt"/>
                <a:cs typeface="+mn-lt"/>
              </a:rPr>
              <a:t> previously good co-working </a:t>
            </a:r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SC resources and</a:t>
            </a:r>
            <a:r>
              <a:rPr lang="en-US" sz="2000">
                <a:latin typeface="Trebuchet MS"/>
                <a:ea typeface="+mn-lt"/>
                <a:cs typeface="+mn-lt"/>
              </a:rPr>
              <a:t> relationships will need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conscious, focused, confident </a:t>
            </a:r>
            <a:r>
              <a:rPr lang="en-US" sz="2000">
                <a:latin typeface="Trebuchet MS"/>
                <a:ea typeface="+mn-lt"/>
                <a:cs typeface="+mn-lt"/>
              </a:rPr>
              <a:t>efforts built on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mutual trust and confidence</a:t>
            </a:r>
            <a:r>
              <a:rPr lang="en-US" sz="20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, in order</a:t>
            </a:r>
            <a:r>
              <a:rPr lang="en-US" sz="2000">
                <a:solidFill>
                  <a:srgbClr val="FF0000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to plan and re-design collaborative practice and collaborative service delivery. </a:t>
            </a:r>
            <a:endParaRPr lang="en-US" sz="2000">
              <a:solidFill>
                <a:schemeClr val="tx1">
                  <a:lumMod val="95000"/>
                  <a:lumOff val="5000"/>
                </a:schemeClr>
              </a:solidFill>
              <a:latin typeface="Trebuchet MS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0560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2ED3C-A829-43C7-AEE4-39FB34B4E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040565" cy="1028823"/>
          </a:xfrm>
        </p:spPr>
        <p:txBody>
          <a:bodyPr/>
          <a:lstStyle/>
          <a:p>
            <a:pPr algn="ctr"/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10 The survey of digital problems</a:t>
            </a:r>
            <a:endParaRPr lang="en-US">
              <a:solidFill>
                <a:srgbClr val="00B050"/>
              </a:solidFill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CCA7F-2E98-462B-8E41-DE9991D59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72846"/>
            <a:ext cx="7886700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000">
                <a:latin typeface="Trebuchet MS"/>
                <a:ea typeface="+mn-lt"/>
                <a:cs typeface="+mn-lt"/>
              </a:rPr>
              <a:t>The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second survey</a:t>
            </a:r>
            <a:r>
              <a:rPr lang="en-US" sz="2000">
                <a:latin typeface="Trebuchet MS"/>
                <a:ea typeface="+mn-lt"/>
                <a:cs typeface="+mn-lt"/>
              </a:rPr>
              <a:t> to be discussed was undertaken by SLT lead-practitioners from child services across Scotland (unpublished professional document).</a:t>
            </a:r>
            <a:endParaRPr lang="en-US" sz="2000">
              <a:latin typeface="Calibri" panose="020F0502020204030204"/>
              <a:ea typeface="+mn-lt"/>
              <a:cs typeface="+mn-lt"/>
            </a:endParaRPr>
          </a:p>
          <a:p>
            <a:r>
              <a:rPr lang="en-US" sz="2000">
                <a:latin typeface="Trebuchet MS"/>
                <a:ea typeface="+mn-lt"/>
                <a:cs typeface="+mn-lt"/>
              </a:rPr>
              <a:t>This reported a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list of barriers </a:t>
            </a:r>
            <a:r>
              <a:rPr lang="en-US" sz="2000">
                <a:latin typeface="Trebuchet MS"/>
                <a:ea typeface="+mn-lt"/>
                <a:cs typeface="+mn-lt"/>
              </a:rPr>
              <a:t>to</a:t>
            </a:r>
            <a:r>
              <a:rPr lang="en-US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digital</a:t>
            </a:r>
            <a:r>
              <a:rPr lang="en-US" sz="2000">
                <a:latin typeface="Trebuchet MS"/>
                <a:ea typeface="+mn-lt"/>
                <a:cs typeface="+mn-lt"/>
              </a:rPr>
              <a:t> co-working, related to IT policy and practices in and between health and education services</a:t>
            </a:r>
            <a:endParaRPr lang="en-US" sz="2000">
              <a:ea typeface="+mn-lt"/>
              <a:cs typeface="+mn-lt"/>
            </a:endParaRPr>
          </a:p>
          <a:p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Key</a:t>
            </a:r>
            <a:r>
              <a:rPr lang="en-US" sz="2000">
                <a:latin typeface="Trebuchet MS"/>
                <a:ea typeface="+mn-lt"/>
                <a:cs typeface="+mn-lt"/>
              </a:rPr>
              <a:t> points included: </a:t>
            </a:r>
          </a:p>
          <a:p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  <a:ea typeface="+mn-lt"/>
                <a:cs typeface="+mn-lt"/>
              </a:rPr>
              <a:t>Re</a:t>
            </a:r>
            <a:r>
              <a:rPr lang="en-US" sz="2000">
                <a:latin typeface="Trebuchet MS"/>
                <a:ea typeface="+mn-lt"/>
                <a:cs typeface="+mn-lt"/>
              </a:rPr>
              <a:t>mote digital working had been widely used and</a:t>
            </a:r>
            <a:r>
              <a:rPr lang="en-US" sz="2000">
                <a:solidFill>
                  <a:srgbClr val="FF0000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valuable</a:t>
            </a:r>
            <a:r>
              <a:rPr lang="en-US" sz="2000" b="1">
                <a:latin typeface="Trebuchet MS"/>
                <a:ea typeface="+mn-lt"/>
                <a:cs typeface="+mn-lt"/>
              </a:rPr>
              <a:t>,</a:t>
            </a:r>
            <a:r>
              <a:rPr lang="en-US" sz="20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and will be used in the future,</a:t>
            </a:r>
            <a:r>
              <a:rPr lang="en-US" sz="2000" b="1">
                <a:latin typeface="Trebuchet MS"/>
                <a:ea typeface="+mn-lt"/>
                <a:cs typeface="+mn-lt"/>
              </a:rPr>
              <a:t>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accelerated </a:t>
            </a:r>
            <a:r>
              <a:rPr lang="en-US" sz="2000">
                <a:latin typeface="Trebuchet MS"/>
                <a:ea typeface="+mn-lt"/>
                <a:cs typeface="+mn-lt"/>
              </a:rPr>
              <a:t>by the demands of the pandemic.</a:t>
            </a:r>
          </a:p>
          <a:p>
            <a:r>
              <a:rPr lang="en-US" sz="2000">
                <a:latin typeface="Trebuchet MS"/>
                <a:ea typeface="+mn-lt"/>
                <a:cs typeface="+mn-lt"/>
              </a:rPr>
              <a:t>However,</a:t>
            </a:r>
            <a:r>
              <a:rPr lang="en-US" sz="2000" b="1">
                <a:latin typeface="Trebuchet MS"/>
                <a:ea typeface="+mn-lt"/>
                <a:cs typeface="+mn-lt"/>
              </a:rPr>
              <a:t>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lack of shared networks </a:t>
            </a:r>
            <a:r>
              <a:rPr lang="en-US" sz="2000">
                <a:latin typeface="Trebuchet MS"/>
                <a:ea typeface="+mn-lt"/>
                <a:cs typeface="+mn-lt"/>
              </a:rPr>
              <a:t>and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practice norms </a:t>
            </a:r>
            <a:r>
              <a:rPr lang="en-US" sz="2000">
                <a:latin typeface="Trebuchet MS"/>
                <a:ea typeface="+mn-lt"/>
                <a:cs typeface="+mn-lt"/>
              </a:rPr>
              <a:t>across health and education digital and technical </a:t>
            </a:r>
            <a:r>
              <a:rPr lang="en-US" sz="2000" b="1">
                <a:latin typeface="Trebuchet MS"/>
                <a:ea typeface="+mn-lt"/>
                <a:cs typeface="+mn-lt"/>
              </a:rPr>
              <a:t>resources</a:t>
            </a:r>
            <a:r>
              <a:rPr lang="en-US" sz="2000">
                <a:latin typeface="Trebuchet MS"/>
                <a:ea typeface="+mn-lt"/>
                <a:cs typeface="+mn-lt"/>
              </a:rPr>
              <a:t> and IT policy limits co-working, resulting in unequal service provision for different children.</a:t>
            </a:r>
          </a:p>
          <a:p>
            <a:endParaRPr lang="en-US">
              <a:ea typeface="+mn-lt"/>
              <a:cs typeface="+mn-lt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8069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A4067-02B1-463F-870C-934C5C424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7476"/>
            <a:ext cx="7886700" cy="98143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11 The survey of digital problems </a:t>
            </a:r>
            <a:r>
              <a:rPr lang="en-US" sz="4000" b="1">
                <a:solidFill>
                  <a:srgbClr val="00B050"/>
                </a:solidFill>
                <a:ea typeface="+mj-lt"/>
                <a:cs typeface="+mj-lt"/>
              </a:rPr>
              <a:t>cont'd.</a:t>
            </a:r>
            <a:endParaRPr lang="en-US" sz="4000" b="1"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3D4BE-8B29-48E9-9196-F98F8D3AA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736" y="1207086"/>
            <a:ext cx="8033818" cy="533477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400"/>
              </a:spcBef>
            </a:pPr>
            <a:r>
              <a:rPr lang="en-US" sz="2000">
                <a:latin typeface="Trebuchet MS"/>
                <a:ea typeface="+mn-lt"/>
                <a:cs typeface="+mn-lt"/>
              </a:rPr>
              <a:t>Coherent national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governance and policy level SC </a:t>
            </a:r>
            <a:r>
              <a:rPr lang="en-US" sz="2000">
                <a:latin typeface="Trebuchet MS"/>
                <a:ea typeface="+mn-lt"/>
                <a:cs typeface="+mn-lt"/>
              </a:rPr>
              <a:t>changes across child services are needed to resolve technical and digital-related problems. Problems to be solved include: </a:t>
            </a:r>
          </a:p>
          <a:p>
            <a:pPr>
              <a:spcBef>
                <a:spcPts val="400"/>
              </a:spcBef>
            </a:pPr>
            <a:r>
              <a:rPr lang="en-US" sz="2000">
                <a:latin typeface="Trebuchet MS"/>
                <a:ea typeface="+mn-lt"/>
                <a:cs typeface="+mn-lt"/>
              </a:rPr>
              <a:t>platforms that are accepted by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some, but not all </a:t>
            </a:r>
            <a:r>
              <a:rPr lang="en-US" sz="2000">
                <a:latin typeface="Trebuchet MS"/>
                <a:ea typeface="+mn-lt"/>
                <a:cs typeface="+mn-lt"/>
              </a:rPr>
              <a:t>health or education services; </a:t>
            </a:r>
          </a:p>
          <a:p>
            <a:r>
              <a:rPr lang="en-US" sz="2000">
                <a:latin typeface="Trebuchet MS"/>
                <a:ea typeface="+mn-lt"/>
                <a:cs typeface="+mn-lt"/>
              </a:rPr>
              <a:t>differences between education and health services’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IT systems and equipment</a:t>
            </a:r>
            <a:r>
              <a:rPr lang="en-US" sz="2000" b="1">
                <a:latin typeface="Trebuchet MS"/>
                <a:ea typeface="+mn-lt"/>
                <a:cs typeface="+mn-lt"/>
              </a:rPr>
              <a:t>;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 </a:t>
            </a:r>
          </a:p>
          <a:p>
            <a:r>
              <a:rPr lang="en-US" sz="2000">
                <a:latin typeface="Trebuchet MS"/>
                <a:ea typeface="+mn-lt"/>
                <a:cs typeface="+mn-lt"/>
              </a:rPr>
              <a:t>difficulties in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sharing reports </a:t>
            </a:r>
            <a:r>
              <a:rPr lang="en-US" sz="2000">
                <a:latin typeface="Trebuchet MS"/>
                <a:ea typeface="+mn-lt"/>
                <a:cs typeface="+mn-lt"/>
              </a:rPr>
              <a:t>recording</a:t>
            </a:r>
            <a:r>
              <a:rPr lang="en-US" sz="2000" b="1"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children’s needs; </a:t>
            </a:r>
          </a:p>
          <a:p>
            <a:r>
              <a:rPr lang="en-US" sz="2000">
                <a:latin typeface="Trebuchet MS"/>
                <a:ea typeface="+mn-lt"/>
                <a:cs typeface="+mn-lt"/>
              </a:rPr>
              <a:t>variation in acceptability by different services of contact </a:t>
            </a:r>
            <a:r>
              <a:rPr lang="en-US" sz="20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using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social media</a:t>
            </a:r>
            <a:r>
              <a:rPr lang="en-US" sz="2000" b="1">
                <a:latin typeface="Trebuchet MS"/>
                <a:ea typeface="+mn-lt"/>
                <a:cs typeface="+mn-lt"/>
              </a:rPr>
              <a:t>;</a:t>
            </a:r>
          </a:p>
          <a:p>
            <a:r>
              <a:rPr lang="en-US" sz="2000">
                <a:latin typeface="Trebuchet MS"/>
                <a:ea typeface="+mn-lt"/>
                <a:cs typeface="+mn-lt"/>
              </a:rPr>
              <a:t>technical difficulties in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sending large video files</a:t>
            </a:r>
            <a:r>
              <a:rPr lang="en-US" sz="2000">
                <a:latin typeface="Trebuchet MS"/>
                <a:ea typeface="+mn-lt"/>
                <a:cs typeface="+mn-lt"/>
              </a:rPr>
              <a:t> or pre-recoded talks due to capacity limits;</a:t>
            </a:r>
            <a:endParaRPr lang="en-US" sz="2000">
              <a:latin typeface="Trebuchet MS"/>
              <a:cs typeface="Calibri" panose="020F0502020204030204"/>
            </a:endParaRPr>
          </a:p>
          <a:p>
            <a:r>
              <a:rPr lang="en-US" sz="2000">
                <a:latin typeface="Trebuchet MS"/>
                <a:ea typeface="+mn-lt"/>
                <a:cs typeface="+mn-lt"/>
              </a:rPr>
              <a:t>security concerns about</a:t>
            </a:r>
            <a:r>
              <a:rPr lang="en-US" sz="2000" b="1">
                <a:latin typeface="Trebuchet MS"/>
                <a:ea typeface="+mn-lt"/>
                <a:cs typeface="+mn-lt"/>
              </a:rPr>
              <a:t>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sharing child information confidentially</a:t>
            </a:r>
            <a:r>
              <a:rPr lang="en-US" sz="2000">
                <a:latin typeface="Trebuchet MS"/>
                <a:ea typeface="+mn-lt"/>
                <a:cs typeface="+mn-lt"/>
              </a:rPr>
              <a:t> on-line, and indeed agreeing which platforms are secure;</a:t>
            </a:r>
            <a:endParaRPr lang="en-US" sz="2000">
              <a:latin typeface="Trebuchet MS"/>
              <a:cs typeface="Calibri"/>
            </a:endParaRPr>
          </a:p>
          <a:p>
            <a:r>
              <a:rPr lang="en-US" sz="2000">
                <a:latin typeface="Trebuchet MS"/>
                <a:ea typeface="+mn-lt"/>
                <a:cs typeface="+mn-lt"/>
              </a:rPr>
              <a:t>difficulties for SLTs in securing technical support and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up-to- date IT equipment</a:t>
            </a:r>
            <a:r>
              <a:rPr lang="en-US" sz="2000" b="1">
                <a:latin typeface="Trebuchet MS"/>
                <a:ea typeface="+mn-lt"/>
                <a:cs typeface="+mn-lt"/>
              </a:rPr>
              <a:t>. </a:t>
            </a:r>
            <a:endParaRPr lang="en-US" sz="2000" b="1">
              <a:latin typeface="Trebuchet MS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7962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12F49-4328-469C-A042-6F7FD9DB5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 12 The impact on bridging and linking social capital </a:t>
            </a:r>
            <a:endParaRPr lang="en-US" b="1">
              <a:solidFill>
                <a:srgbClr val="00B050"/>
              </a:solidFill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026AD-3E3A-4F3B-B816-55ABA201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latin typeface="Trebuchet MS"/>
                <a:ea typeface="+mn-lt"/>
                <a:cs typeface="+mn-lt"/>
              </a:rPr>
              <a:t>Difficulties in transferring information (such as sharing details of child assessments/progress) was an effect of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inadequate existing SC</a:t>
            </a:r>
            <a:r>
              <a:rPr lang="en-US" sz="2000" b="1"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relations </a:t>
            </a:r>
            <a:r>
              <a:rPr lang="en-US" sz="2000">
                <a:latin typeface="Trebuchet MS"/>
                <a:ea typeface="+mn-lt"/>
                <a:cs typeface="+mn-lt"/>
              </a:rPr>
              <a:t>across child sector services around producing coherent IT networks, norms and trust/confidence relations. </a:t>
            </a:r>
            <a:endParaRPr lang="en-US">
              <a:latin typeface="Calibri" panose="020F0502020204030204"/>
              <a:ea typeface="+mn-lt"/>
              <a:cs typeface="+mn-lt"/>
            </a:endParaRPr>
          </a:p>
          <a:p>
            <a:r>
              <a:rPr lang="en-US" sz="2000">
                <a:latin typeface="Trebuchet MS"/>
                <a:ea typeface="+mn-lt"/>
                <a:cs typeface="+mn-lt"/>
              </a:rPr>
              <a:t>Cross-</a:t>
            </a:r>
            <a:r>
              <a:rPr lang="en-US" sz="2000" err="1">
                <a:latin typeface="Trebuchet MS"/>
                <a:ea typeface="+mn-lt"/>
                <a:cs typeface="+mn-lt"/>
              </a:rPr>
              <a:t>organisation</a:t>
            </a:r>
            <a:r>
              <a:rPr lang="en-US" sz="2000">
                <a:latin typeface="Trebuchet MS"/>
                <a:ea typeface="+mn-lt"/>
                <a:cs typeface="+mn-lt"/>
              </a:rPr>
              <a:t> IT and inter-personal network breakdowns and difficulties adversely impacted</a:t>
            </a:r>
            <a:r>
              <a:rPr lang="en-US" sz="2000">
                <a:solidFill>
                  <a:srgbClr val="FF000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latin typeface="Trebuchet MS"/>
                <a:ea typeface="+mn-lt"/>
                <a:cs typeface="+mn-lt"/>
              </a:rPr>
              <a:t>opportunities for strengthening and building-up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bridging</a:t>
            </a:r>
            <a:r>
              <a:rPr lang="en-US" sz="2000" b="1" i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SC relations </a:t>
            </a:r>
            <a:r>
              <a:rPr lang="en-US" sz="2000">
                <a:latin typeface="Trebuchet MS"/>
                <a:ea typeface="+mn-lt"/>
                <a:cs typeface="+mn-lt"/>
              </a:rPr>
              <a:t>(i.e. shared knowledge and skills) between SLTs and education services.</a:t>
            </a:r>
            <a:endParaRPr lang="en-US">
              <a:latin typeface="Calibri"/>
              <a:ea typeface="+mn-lt"/>
              <a:cs typeface="+mn-lt"/>
            </a:endParaRPr>
          </a:p>
          <a:p>
            <a:r>
              <a:rPr lang="en-US" sz="2000">
                <a:latin typeface="Trebuchet MS"/>
                <a:ea typeface="+mn-lt"/>
                <a:cs typeface="+mn-lt"/>
              </a:rPr>
              <a:t>Using and building-up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linking</a:t>
            </a:r>
            <a:r>
              <a:rPr lang="en-US" sz="2000" b="1"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social capital resources (I.e. connections to/from higher and lower </a:t>
            </a:r>
            <a:r>
              <a:rPr lang="en-US" sz="2000" err="1">
                <a:latin typeface="Trebuchet MS"/>
                <a:ea typeface="+mn-lt"/>
                <a:cs typeface="+mn-lt"/>
              </a:rPr>
              <a:t>organisational</a:t>
            </a:r>
            <a:r>
              <a:rPr lang="en-US" sz="2000">
                <a:latin typeface="Trebuchet MS"/>
                <a:ea typeface="+mn-lt"/>
                <a:cs typeface="+mn-lt"/>
              </a:rPr>
              <a:t> levels) was adversely affected. Safe and secure on-line contact could not be made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across</a:t>
            </a:r>
            <a:r>
              <a:rPr lang="en-US" sz="2000" b="1"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latin typeface="Trebuchet MS"/>
                <a:ea typeface="+mn-lt"/>
                <a:cs typeface="+mn-lt"/>
              </a:rPr>
              <a:t>or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up and down</a:t>
            </a:r>
            <a:r>
              <a:rPr lang="en-US" sz="2000">
                <a:latin typeface="Trebuchet MS"/>
                <a:ea typeface="+mn-lt"/>
                <a:cs typeface="+mn-lt"/>
              </a:rPr>
              <a:t> between health and education service levels.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22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56FF8-6F26-4637-AF80-6828CB83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6691"/>
            <a:ext cx="7886700" cy="959392"/>
          </a:xfrm>
        </p:spPr>
        <p:txBody>
          <a:bodyPr/>
          <a:lstStyle/>
          <a:p>
            <a:pPr algn="ctr"/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13 Using the surveys' results</a:t>
            </a:r>
            <a:endParaRPr lang="en-US">
              <a:solidFill>
                <a:srgbClr val="00B050"/>
              </a:solidFill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0ED78-2732-4124-89E6-56B379CA5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123" y="936172"/>
            <a:ext cx="8580048" cy="57868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000">
                <a:latin typeface="Trebuchet MS"/>
                <a:ea typeface="+mn-lt"/>
                <a:cs typeface="+mn-lt"/>
              </a:rPr>
              <a:t>Results of the RCSLT survey and the SLT child leads’ survey were passed to an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RCSLT (Scotland) </a:t>
            </a:r>
            <a:r>
              <a:rPr lang="en-US" sz="2000">
                <a:latin typeface="Trebuchet MS"/>
                <a:ea typeface="+mn-lt"/>
                <a:cs typeface="+mn-lt"/>
              </a:rPr>
              <a:t>national officer, using powerful within-SLT-profession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bonding</a:t>
            </a:r>
            <a:r>
              <a:rPr lang="en-US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latin typeface="Trebuchet MS"/>
                <a:ea typeface="+mn-lt"/>
                <a:cs typeface="+mn-lt"/>
              </a:rPr>
              <a:t>SC. </a:t>
            </a:r>
          </a:p>
          <a:p>
            <a:pPr>
              <a:lnSpc>
                <a:spcPct val="120000"/>
              </a:lnSpc>
            </a:pPr>
            <a:r>
              <a:rPr lang="en-US" sz="2000">
                <a:latin typeface="Trebuchet MS"/>
                <a:ea typeface="+mn-lt"/>
                <a:cs typeface="+mn-lt"/>
              </a:rPr>
              <a:t>This officer</a:t>
            </a:r>
            <a:r>
              <a:rPr lang="en-US" sz="2000" b="1"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latin typeface="Trebuchet MS"/>
                <a:ea typeface="+mn-lt"/>
                <a:cs typeface="+mn-lt"/>
              </a:rPr>
              <a:t>used her</a:t>
            </a:r>
            <a:r>
              <a:rPr lang="en-US" sz="2000" b="1"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existing</a:t>
            </a:r>
            <a:r>
              <a:rPr lang="en-US" sz="2000">
                <a:solidFill>
                  <a:srgbClr val="FF0000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high-level stocks of bridging (across professions) </a:t>
            </a:r>
            <a:r>
              <a:rPr lang="en-US" sz="2000">
                <a:latin typeface="Trebuchet MS"/>
                <a:ea typeface="+mn-lt"/>
                <a:cs typeface="+mn-lt"/>
              </a:rPr>
              <a:t>and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 linking (up/down other institutions) </a:t>
            </a:r>
            <a:r>
              <a:rPr lang="en-US" sz="2000">
                <a:latin typeface="Trebuchet MS"/>
                <a:ea typeface="+mn-lt"/>
                <a:cs typeface="+mn-lt"/>
              </a:rPr>
              <a:t>social capital to share both survey's results with relevant health and education decision makers; 'third sector' (i.e. charity) officers; and a Scottish Government working group set up to develop the digital future across public services in Scotland.</a:t>
            </a:r>
          </a:p>
          <a:p>
            <a:pPr>
              <a:lnSpc>
                <a:spcPct val="120000"/>
              </a:lnSpc>
            </a:pPr>
            <a:r>
              <a:rPr lang="en-US" sz="2000">
                <a:latin typeface="Trebuchet MS"/>
                <a:ea typeface="+mn-lt"/>
                <a:cs typeface="+mn-lt"/>
              </a:rPr>
              <a:t>A strategic leader within this working group used it across governance and policy levels, to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inform the content </a:t>
            </a:r>
            <a:r>
              <a:rPr lang="en-US" sz="2000">
                <a:latin typeface="Trebuchet MS"/>
                <a:ea typeface="+mn-lt"/>
                <a:cs typeface="+mn-lt"/>
              </a:rPr>
              <a:t>of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latin typeface="Trebuchet MS"/>
                <a:ea typeface="+mn-lt"/>
                <a:cs typeface="+mn-lt"/>
              </a:rPr>
              <a:t>a new Scottish government policy document</a:t>
            </a:r>
            <a:r>
              <a:rPr lang="en-US" sz="2000" b="1" baseline="30000">
                <a:latin typeface="Trebuchet MS"/>
                <a:ea typeface="+mn-lt"/>
                <a:cs typeface="+mn-lt"/>
              </a:rPr>
              <a:t>11</a:t>
            </a:r>
            <a:r>
              <a:rPr lang="en-US" sz="2400" b="1">
                <a:latin typeface="Trebuchet MS"/>
                <a:ea typeface="+mn-lt"/>
                <a:cs typeface="+mn-lt"/>
              </a:rPr>
              <a:t>.</a:t>
            </a:r>
            <a:r>
              <a:rPr lang="en-US" sz="2000" b="1">
                <a:latin typeface="Trebuchet MS"/>
                <a:ea typeface="+mn-lt"/>
                <a:cs typeface="+mn-lt"/>
              </a:rPr>
              <a:t> </a:t>
            </a:r>
            <a:endParaRPr lang="en-US" sz="2000">
              <a:latin typeface="Trebuchet MS"/>
              <a:ea typeface="+mn-lt"/>
              <a:cs typeface="+mn-lt"/>
            </a:endParaRPr>
          </a:p>
          <a:p>
            <a:pPr>
              <a:lnSpc>
                <a:spcPct val="120000"/>
              </a:lnSpc>
            </a:pPr>
            <a:r>
              <a:rPr lang="en-US" sz="2000">
                <a:latin typeface="Trebuchet MS"/>
                <a:ea typeface="+mn-lt"/>
                <a:cs typeface="+mn-lt"/>
              </a:rPr>
              <a:t>Existing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linking social capital</a:t>
            </a:r>
            <a:r>
              <a:rPr lang="en-US" sz="2000" b="1"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latin typeface="Trebuchet MS"/>
                <a:ea typeface="+mn-lt"/>
                <a:cs typeface="+mn-lt"/>
              </a:rPr>
              <a:t>connections were thus employed</a:t>
            </a:r>
            <a:r>
              <a:rPr lang="en-US" sz="2000">
                <a:solidFill>
                  <a:srgbClr val="FF000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latin typeface="Trebuchet MS"/>
                <a:ea typeface="+mn-lt"/>
                <a:cs typeface="+mn-lt"/>
              </a:rPr>
              <a:t>at all levels to disseminate to partners and decision-makers. </a:t>
            </a:r>
          </a:p>
          <a:p>
            <a:pPr>
              <a:lnSpc>
                <a:spcPct val="120000"/>
              </a:lnSpc>
            </a:pPr>
            <a:endParaRPr lang="en-US" sz="2000">
              <a:latin typeface="Calibri"/>
              <a:ea typeface="+mn-lt"/>
              <a:cs typeface="+mn-lt"/>
            </a:endParaRPr>
          </a:p>
          <a:p>
            <a:pPr>
              <a:lnSpc>
                <a:spcPct val="120000"/>
              </a:lnSpc>
            </a:pPr>
            <a:endParaRPr lang="en-US" sz="2000">
              <a:latin typeface="Trebuchet MS"/>
              <a:ea typeface="+mn-lt"/>
              <a:cs typeface="+mn-lt"/>
            </a:endParaRPr>
          </a:p>
          <a:p>
            <a:pPr>
              <a:lnSpc>
                <a:spcPct val="120000"/>
              </a:lnSpc>
            </a:pPr>
            <a:endParaRPr lang="en-US" sz="2000" b="1">
              <a:latin typeface="Trebuchet MS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5048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304F7-CB9D-4FCA-A7E9-D14E4DE61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7050"/>
            <a:ext cx="7886700" cy="747117"/>
          </a:xfrm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14 Summary</a:t>
            </a:r>
            <a:endParaRPr lang="en-US">
              <a:solidFill>
                <a:srgbClr val="00B050"/>
              </a:solidFill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7A4EE-7428-40A4-9752-08E3B6A7E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216" y="692593"/>
            <a:ext cx="8690193" cy="601431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Effective use</a:t>
            </a:r>
            <a:r>
              <a:rPr lang="en-US" sz="2000">
                <a:latin typeface="Trebuchet MS"/>
                <a:ea typeface="+mn-lt"/>
                <a:cs typeface="+mn-lt"/>
              </a:rPr>
              <a:t>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of existing co-professional SC</a:t>
            </a:r>
            <a:r>
              <a:rPr lang="en-US" sz="2000" b="1"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helped survey and identify IT-related gaps, with opportunities identified for changes and new developments in child agencies' co-working. Notably, dissemination of two SLT surveys </a:t>
            </a:r>
            <a:r>
              <a:rPr lang="en-US" sz="2000" b="1">
                <a:latin typeface="Trebuchet MS"/>
                <a:ea typeface="+mn-lt"/>
                <a:cs typeface="+mn-lt"/>
              </a:rPr>
              <a:t>succeeded </a:t>
            </a:r>
            <a:r>
              <a:rPr lang="en-US" sz="2000">
                <a:latin typeface="Trebuchet MS"/>
                <a:ea typeface="+mn-lt"/>
                <a:cs typeface="+mn-lt"/>
              </a:rPr>
              <a:t>in developing </a:t>
            </a:r>
            <a:r>
              <a:rPr lang="en-US" sz="2000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linking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SC.</a:t>
            </a:r>
            <a:endParaRPr lang="en-US">
              <a:latin typeface="Calibri"/>
              <a:ea typeface="+mn-lt"/>
              <a:cs typeface="+mn-lt"/>
            </a:endParaRPr>
          </a:p>
          <a:p>
            <a:r>
              <a:rPr lang="en-US" sz="2000">
                <a:latin typeface="Trebuchet MS"/>
                <a:ea typeface="+mn-lt"/>
                <a:cs typeface="+mn-lt"/>
              </a:rPr>
              <a:t>However, inter-agency communication processes lacked an established structure, and were inherently uncertain and unstable.</a:t>
            </a:r>
            <a:r>
              <a:rPr lang="en-US" sz="2000">
                <a:solidFill>
                  <a:srgbClr val="FF0000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Analysis showed the need for built-in, strong, and resilient embedded forms of bridging and linking social</a:t>
            </a:r>
            <a:r>
              <a:rPr lang="en-US" sz="2000" i="1">
                <a:latin typeface="Trebuchet MS"/>
                <a:ea typeface="+mn-lt"/>
                <a:cs typeface="+mn-lt"/>
              </a:rPr>
              <a:t> </a:t>
            </a:r>
            <a:r>
              <a:rPr lang="en-US" sz="2000">
                <a:latin typeface="Trebuchet MS"/>
                <a:ea typeface="+mn-lt"/>
                <a:cs typeface="+mn-lt"/>
              </a:rPr>
              <a:t>networks macro</a:t>
            </a:r>
            <a:r>
              <a:rPr lang="en-US" sz="20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, meso and micro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 levels</a:t>
            </a:r>
            <a:r>
              <a:rPr lang="en-US" sz="2000" b="1">
                <a:latin typeface="Trebuchet MS"/>
                <a:ea typeface="+mn-lt"/>
                <a:cs typeface="+mn-lt"/>
              </a:rPr>
              <a:t>:</a:t>
            </a:r>
            <a:r>
              <a:rPr lang="en-US" sz="2000">
                <a:latin typeface="Trebuchet MS"/>
                <a:ea typeface="+mn-lt"/>
                <a:cs typeface="+mn-lt"/>
              </a:rPr>
              <a:t>  governance, institutional, inter-professional and across to families.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 sz="2000">
                <a:latin typeface="Trebuchet MS"/>
                <a:ea typeface="+mn-lt"/>
                <a:cs typeface="+mn-lt"/>
              </a:rPr>
              <a:t>The SC analysis identified that new 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IT-related connections </a:t>
            </a:r>
            <a:r>
              <a:rPr lang="en-US" sz="2000">
                <a:latin typeface="Trebuchet MS"/>
                <a:ea typeface="+mn-lt"/>
                <a:cs typeface="+mn-lt"/>
              </a:rPr>
              <a:t>are needed across child services to ameliorate digital challenges.</a:t>
            </a:r>
            <a:r>
              <a:rPr lang="en-US" sz="20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 </a:t>
            </a:r>
            <a:endParaRPr lang="en-US" sz="2000">
              <a:latin typeface="Trebuchet MS"/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US" sz="2000">
                <a:latin typeface="Trebuchet MS"/>
                <a:ea typeface="+mn-lt"/>
                <a:cs typeface="+mn-lt"/>
              </a:rPr>
              <a:t>Analysis also highlighted that effective within-SLT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bonding </a:t>
            </a:r>
            <a:r>
              <a:rPr lang="en-US" sz="2000">
                <a:latin typeface="Trebuchet MS"/>
                <a:ea typeface="+mn-lt"/>
                <a:cs typeface="+mn-lt"/>
              </a:rPr>
              <a:t>SC was required, and, crucially, high stocks of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cross-agencies' bridging and linking </a:t>
            </a:r>
            <a:r>
              <a:rPr lang="en-US" sz="2000">
                <a:latin typeface="Trebuchet MS"/>
                <a:ea typeface="+mn-lt"/>
                <a:cs typeface="+mn-lt"/>
              </a:rPr>
              <a:t>SC needed to be designed-in and strongly built-up to create more resilient child </a:t>
            </a:r>
            <a:r>
              <a:rPr lang="en-US" sz="2000" err="1">
                <a:latin typeface="Trebuchet MS"/>
                <a:ea typeface="+mn-lt"/>
                <a:cs typeface="+mn-lt"/>
              </a:rPr>
              <a:t>centred</a:t>
            </a:r>
            <a:r>
              <a:rPr lang="en-US" sz="2000">
                <a:latin typeface="Trebuchet MS"/>
                <a:ea typeface="+mn-lt"/>
                <a:cs typeface="+mn-lt"/>
              </a:rPr>
              <a:t> co-practice structures and systems. </a:t>
            </a:r>
          </a:p>
          <a:p>
            <a:pPr>
              <a:lnSpc>
                <a:spcPct val="100000"/>
              </a:lnSpc>
            </a:pP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Non IT-related </a:t>
            </a:r>
            <a:r>
              <a:rPr lang="en-US" sz="2000">
                <a:latin typeface="Trebuchet MS"/>
                <a:ea typeface="+mn-lt"/>
                <a:cs typeface="+mn-lt"/>
              </a:rPr>
              <a:t>shared knowledge and</a:t>
            </a:r>
            <a:r>
              <a:rPr lang="en-US" sz="2000" b="1">
                <a:latin typeface="Trebuchet MS"/>
                <a:ea typeface="+mn-lt"/>
                <a:cs typeface="+mn-lt"/>
              </a:rPr>
              <a:t> </a:t>
            </a:r>
            <a:r>
              <a:rPr lang="en-US" sz="2000">
                <a:latin typeface="Trebuchet MS"/>
                <a:ea typeface="+mn-lt"/>
                <a:cs typeface="+mn-lt"/>
              </a:rPr>
              <a:t>skills relations of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trust</a:t>
            </a:r>
            <a:r>
              <a:rPr lang="en-US" sz="2000">
                <a:latin typeface="Trebuchet MS"/>
                <a:ea typeface="+mn-lt"/>
                <a:cs typeface="+mn-lt"/>
              </a:rPr>
              <a:t> and </a:t>
            </a:r>
            <a:r>
              <a:rPr lang="en-US" sz="2000" b="1">
                <a:solidFill>
                  <a:srgbClr val="00B050"/>
                </a:solidFill>
                <a:latin typeface="Trebuchet MS"/>
                <a:ea typeface="+mn-lt"/>
                <a:cs typeface="+mn-lt"/>
              </a:rPr>
              <a:t>confidence</a:t>
            </a:r>
            <a:r>
              <a:rPr lang="en-US" sz="2000">
                <a:latin typeface="Trebuchet MS"/>
                <a:ea typeface="+mn-lt"/>
                <a:cs typeface="+mn-lt"/>
              </a:rPr>
              <a:t>, based on shared networks and co-practice norms, also need to be built-up and embedded for future sector resilience. </a:t>
            </a:r>
            <a:endParaRPr lang="en-US" sz="2000">
              <a:latin typeface="Trebuchet MS"/>
              <a:cs typeface="Calibri"/>
            </a:endParaRPr>
          </a:p>
          <a:p>
            <a:endParaRPr lang="en-US" sz="2000">
              <a:latin typeface="Trebuchet MS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3769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6E138-FDD0-42C9-B896-FC5F51A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8008"/>
            <a:ext cx="7886700" cy="827621"/>
          </a:xfrm>
        </p:spPr>
        <p:txBody>
          <a:bodyPr/>
          <a:lstStyle/>
          <a:p>
            <a:pPr algn="ctr"/>
            <a:r>
              <a:rPr lang="en-US" b="1">
                <a:solidFill>
                  <a:srgbClr val="00B050"/>
                </a:solidFill>
                <a:cs typeface="Calibri Light"/>
              </a:rPr>
              <a:t>15 Conclusions</a:t>
            </a:r>
            <a:endParaRPr lang="en-US">
              <a:solidFill>
                <a:srgbClr val="00B050"/>
              </a:solidFill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FFB80-7776-4747-B516-3DC50FF44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545" y="1048027"/>
            <a:ext cx="8780728" cy="558903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2000">
                <a:latin typeface="Trebuchet MS"/>
                <a:cs typeface="Calibri"/>
              </a:rPr>
              <a:t>This presentation has described rapid and </a:t>
            </a:r>
            <a:r>
              <a:rPr lang="en-US" sz="2000" b="1">
                <a:solidFill>
                  <a:srgbClr val="00B050"/>
                </a:solidFill>
                <a:latin typeface="Trebuchet MS"/>
                <a:cs typeface="Calibri"/>
              </a:rPr>
              <a:t>effective</a:t>
            </a:r>
            <a:r>
              <a:rPr lang="en-US" sz="2000" b="1">
                <a:latin typeface="Trebuchet MS"/>
                <a:cs typeface="Calibri"/>
              </a:rPr>
              <a:t> </a:t>
            </a:r>
            <a:r>
              <a:rPr lang="en-US" sz="2000" b="1" err="1">
                <a:solidFill>
                  <a:srgbClr val="00B050"/>
                </a:solidFill>
                <a:latin typeface="Trebuchet MS"/>
                <a:cs typeface="Calibri"/>
              </a:rPr>
              <a:t>mobilisation</a:t>
            </a:r>
            <a:r>
              <a:rPr lang="en-US" sz="2000">
                <a:solidFill>
                  <a:srgbClr val="00B050"/>
                </a:solidFill>
                <a:latin typeface="Trebuchet MS"/>
                <a:cs typeface="Calibri"/>
              </a:rPr>
              <a:t> </a:t>
            </a:r>
            <a:r>
              <a:rPr lang="en-US" sz="2000">
                <a:latin typeface="Trebuchet MS"/>
                <a:cs typeface="Calibri"/>
              </a:rPr>
              <a:t>by SLTs to identify COVID-19 related disruptions using survey methods, and to disseminate information to Government and other</a:t>
            </a:r>
            <a:r>
              <a:rPr lang="en-US" sz="2000">
                <a:solidFill>
                  <a:srgbClr val="FF0000"/>
                </a:solidFill>
                <a:latin typeface="Trebuchet MS"/>
                <a:cs typeface="Calibri"/>
              </a:rPr>
              <a:t> </a:t>
            </a:r>
            <a:r>
              <a:rPr lang="en-US" sz="2000">
                <a:latin typeface="Trebuchet MS"/>
                <a:cs typeface="Calibri"/>
              </a:rPr>
              <a:t>decision-making bodies.</a:t>
            </a:r>
            <a:endParaRPr lang="en-US" sz="2000">
              <a:solidFill>
                <a:srgbClr val="FF0000"/>
              </a:solidFill>
              <a:latin typeface="Trebuchet MS"/>
              <a:cs typeface="Calibri"/>
            </a:endParaRPr>
          </a:p>
          <a:p>
            <a:r>
              <a:rPr lang="en-US" sz="2000">
                <a:latin typeface="Trebuchet MS"/>
                <a:cs typeface="Calibri"/>
              </a:rPr>
              <a:t>However, COVID-19 disruption to services for children with DLD and other language needs was severe, made worse by inadequate IT</a:t>
            </a:r>
            <a:r>
              <a:rPr lang="en-US" sz="2000" b="1">
                <a:solidFill>
                  <a:srgbClr val="00B050"/>
                </a:solidFill>
                <a:latin typeface="Trebuchet MS"/>
                <a:cs typeface="Calibri"/>
              </a:rPr>
              <a:t> within and across </a:t>
            </a:r>
            <a:r>
              <a:rPr lang="en-US" sz="2000">
                <a:latin typeface="Trebuchet MS"/>
                <a:cs typeface="Calibri"/>
              </a:rPr>
              <a:t>SLT and education services;</a:t>
            </a:r>
            <a:r>
              <a:rPr lang="en-US" sz="2000">
                <a:solidFill>
                  <a:srgbClr val="00B050"/>
                </a:solidFill>
                <a:latin typeface="Trebuchet MS"/>
                <a:cs typeface="Calibri"/>
              </a:rPr>
              <a:t> </a:t>
            </a:r>
          </a:p>
          <a:p>
            <a:r>
              <a:rPr lang="en-US" sz="2000">
                <a:latin typeface="Trebuchet MS"/>
                <a:cs typeface="Calibri"/>
              </a:rPr>
              <a:t>Therefore</a:t>
            </a:r>
            <a:r>
              <a:rPr lang="en-US" sz="2000" b="1">
                <a:latin typeface="Trebuchet MS"/>
                <a:cs typeface="Calibri"/>
              </a:rPr>
              <a:t> </a:t>
            </a:r>
            <a:r>
              <a:rPr lang="en-US" sz="2000">
                <a:latin typeface="Trebuchet MS"/>
                <a:cs typeface="Calibri"/>
              </a:rPr>
              <a:t>cross-networks SC disruptions</a:t>
            </a:r>
            <a:r>
              <a:rPr lang="en-US" sz="2000">
                <a:solidFill>
                  <a:srgbClr val="FF0000"/>
                </a:solidFill>
                <a:latin typeface="Trebuchet MS"/>
                <a:cs typeface="Calibri"/>
              </a:rPr>
              <a:t> </a:t>
            </a:r>
            <a:r>
              <a:rPr lang="en-US" sz="2000">
                <a:latin typeface="Trebuchet MS"/>
                <a:cs typeface="Calibri"/>
              </a:rPr>
              <a:t>resulted, with communications non-existent or showing </a:t>
            </a:r>
            <a:r>
              <a:rPr lang="en-US" sz="2000" b="1">
                <a:solidFill>
                  <a:srgbClr val="00B050"/>
                </a:solidFill>
                <a:latin typeface="Trebuchet MS"/>
                <a:cs typeface="Calibri"/>
              </a:rPr>
              <a:t>major gaps</a:t>
            </a:r>
            <a:r>
              <a:rPr lang="en-US" sz="2000">
                <a:latin typeface="Trebuchet MS"/>
                <a:cs typeface="Calibri"/>
              </a:rPr>
              <a:t> and response breakdowns, with confidence in co-practice norms and networks therefore lost.</a:t>
            </a:r>
            <a:endParaRPr lang="en-US"/>
          </a:p>
          <a:p>
            <a:r>
              <a:rPr lang="en-US" sz="2000">
                <a:latin typeface="Trebuchet MS"/>
                <a:cs typeface="Calibri"/>
              </a:rPr>
              <a:t>If the tiered</a:t>
            </a:r>
            <a:r>
              <a:rPr lang="en-US" sz="2000" b="1">
                <a:latin typeface="Trebuchet MS"/>
                <a:cs typeface="Calibri"/>
              </a:rPr>
              <a:t> </a:t>
            </a:r>
            <a:r>
              <a:rPr lang="en-US" sz="2000" b="1">
                <a:solidFill>
                  <a:srgbClr val="00B050"/>
                </a:solidFill>
                <a:latin typeface="Trebuchet MS"/>
                <a:cs typeface="Calibri"/>
              </a:rPr>
              <a:t>model of service</a:t>
            </a:r>
            <a:r>
              <a:rPr lang="en-US" sz="2000">
                <a:latin typeface="Trebuchet MS"/>
                <a:cs typeface="Calibri"/>
              </a:rPr>
              <a:t> introduced at the start of this presentation is to operate for the benefit of children with DLD,</a:t>
            </a:r>
            <a:r>
              <a:rPr lang="en-US" sz="2000" b="1">
                <a:solidFill>
                  <a:srgbClr val="00B050"/>
                </a:solidFill>
                <a:latin typeface="Trebuchet MS"/>
                <a:cs typeface="Calibri"/>
              </a:rPr>
              <a:t> </a:t>
            </a:r>
            <a:r>
              <a:rPr lang="en-US" sz="2000">
                <a:latin typeface="Trebuchet MS"/>
                <a:cs typeface="Calibri"/>
              </a:rPr>
              <a:t>good </a:t>
            </a:r>
            <a:r>
              <a:rPr lang="en-US" sz="2000">
                <a:solidFill>
                  <a:srgbClr val="00B050"/>
                </a:solidFill>
                <a:latin typeface="Trebuchet MS"/>
                <a:cs typeface="Calibri"/>
              </a:rPr>
              <a:t>c</a:t>
            </a:r>
            <a:r>
              <a:rPr lang="en-US" sz="2000" b="1">
                <a:solidFill>
                  <a:srgbClr val="00B050"/>
                </a:solidFill>
                <a:latin typeface="Trebuchet MS"/>
                <a:cs typeface="Calibri"/>
              </a:rPr>
              <a:t>o-professional working, </a:t>
            </a:r>
            <a:r>
              <a:rPr lang="en-US" sz="2000">
                <a:latin typeface="Trebuchet MS"/>
                <a:cs typeface="Calibri"/>
              </a:rPr>
              <a:t>underpinned by </a:t>
            </a:r>
            <a:r>
              <a:rPr lang="en-US" sz="2000" b="1">
                <a:solidFill>
                  <a:srgbClr val="00B050"/>
                </a:solidFill>
                <a:latin typeface="Trebuchet MS"/>
                <a:cs typeface="Calibri"/>
              </a:rPr>
              <a:t>trust and confident engagement, </a:t>
            </a:r>
            <a:r>
              <a:rPr lang="en-US" sz="2000">
                <a:latin typeface="Trebuchet MS"/>
                <a:cs typeface="Calibri"/>
              </a:rPr>
              <a:t>must be sustained and activated at all levels post-Covid-19.</a:t>
            </a:r>
            <a:r>
              <a:rPr lang="en-US" sz="2000">
                <a:solidFill>
                  <a:srgbClr val="FF0000"/>
                </a:solidFill>
                <a:latin typeface="Trebuchet MS"/>
                <a:cs typeface="Calibri"/>
              </a:rPr>
              <a:t> </a:t>
            </a:r>
          </a:p>
          <a:p>
            <a:r>
              <a:rPr lang="en-US" sz="2000">
                <a:latin typeface="Trebuchet MS"/>
                <a:cs typeface="Calibri"/>
              </a:rPr>
              <a:t>Children with DLD and their families require to be put at the </a:t>
            </a:r>
            <a:r>
              <a:rPr lang="en-US" sz="2000" err="1">
                <a:latin typeface="Trebuchet MS"/>
                <a:cs typeface="Calibri"/>
              </a:rPr>
              <a:t>centre</a:t>
            </a:r>
            <a:r>
              <a:rPr lang="en-US" sz="2000">
                <a:latin typeface="Trebuchet MS"/>
                <a:cs typeface="Calibri"/>
              </a:rPr>
              <a:t> of </a:t>
            </a:r>
            <a:r>
              <a:rPr lang="en-US" sz="2000">
                <a:solidFill>
                  <a:srgbClr val="00B050"/>
                </a:solidFill>
                <a:latin typeface="Trebuchet MS"/>
                <a:cs typeface="Calibri"/>
              </a:rPr>
              <a:t>coherent, stable and reliable</a:t>
            </a:r>
            <a:r>
              <a:rPr lang="en-US" sz="2000">
                <a:latin typeface="Trebuchet MS"/>
                <a:cs typeface="Calibri"/>
              </a:rPr>
              <a:t> co-professional practice.</a:t>
            </a:r>
          </a:p>
          <a:p>
            <a:r>
              <a:rPr lang="en-US" sz="2000">
                <a:latin typeface="Trebuchet MS"/>
                <a:cs typeface="Calibri"/>
              </a:rPr>
              <a:t>The need swiftly to re-design and build stronger, more certain, more stable </a:t>
            </a:r>
            <a:r>
              <a:rPr lang="en-US" sz="2000" b="1">
                <a:solidFill>
                  <a:srgbClr val="00B050"/>
                </a:solidFill>
                <a:latin typeface="Trebuchet MS"/>
                <a:cs typeface="Calibri"/>
              </a:rPr>
              <a:t>bridging </a:t>
            </a:r>
            <a:r>
              <a:rPr lang="en-US" sz="2000">
                <a:latin typeface="Trebuchet MS"/>
                <a:cs typeface="Calibri"/>
              </a:rPr>
              <a:t>social capital across professions, particularly between SLTs and teachers/education staff, is clear. </a:t>
            </a:r>
          </a:p>
          <a:p>
            <a:endParaRPr lang="en-US" sz="2000">
              <a:latin typeface="Trebuchet MS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049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E5861-F52D-4EA7-A0CC-3211FD31E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10891"/>
          </a:xfrm>
        </p:spPr>
        <p:txBody>
          <a:bodyPr/>
          <a:lstStyle/>
          <a:p>
            <a:pPr algn="ctr"/>
            <a:r>
              <a:rPr lang="en-US" b="1">
                <a:solidFill>
                  <a:srgbClr val="00B050"/>
                </a:solidFill>
                <a:cs typeface="Calibri Light"/>
              </a:rPr>
              <a:t>16</a:t>
            </a:r>
            <a:r>
              <a:rPr lang="en-US">
                <a:solidFill>
                  <a:srgbClr val="00B050"/>
                </a:solidFill>
                <a:cs typeface="Calibri Light"/>
              </a:rPr>
              <a:t> </a:t>
            </a:r>
            <a:r>
              <a:rPr lang="en-US" b="1">
                <a:solidFill>
                  <a:srgbClr val="00B050"/>
                </a:solidFill>
                <a:ea typeface="+mj-lt"/>
                <a:cs typeface="+mj-lt"/>
              </a:rPr>
              <a:t>Conclusions cont'd.</a:t>
            </a:r>
            <a:endParaRPr lang="en-US"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C1168-7988-4FBF-BFE5-02547111C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25" y="1510953"/>
            <a:ext cx="8266156" cy="5128763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sz="2000">
                <a:latin typeface="Trebuchet MS"/>
              </a:rPr>
              <a:t>Applying </a:t>
            </a:r>
            <a:r>
              <a:rPr lang="en-US" sz="2000" b="1" err="1">
                <a:solidFill>
                  <a:srgbClr val="00B050"/>
                </a:solidFill>
                <a:latin typeface="Trebuchet MS"/>
              </a:rPr>
              <a:t>Bourdieusian</a:t>
            </a:r>
            <a:r>
              <a:rPr lang="en-US" sz="2000" b="1">
                <a:solidFill>
                  <a:srgbClr val="00B050"/>
                </a:solidFill>
                <a:latin typeface="Trebuchet MS"/>
              </a:rPr>
              <a:t> SC 'thinking tools' </a:t>
            </a:r>
            <a:r>
              <a:rPr lang="en-US" sz="2000">
                <a:latin typeface="Trebuchet MS"/>
              </a:rPr>
              <a:t>will continue to highlight, inform, and aid new insights and understandings</a:t>
            </a:r>
            <a:r>
              <a:rPr lang="en-US" sz="2000">
                <a:solidFill>
                  <a:srgbClr val="FF0000"/>
                </a:solidFill>
                <a:latin typeface="Trebuchet MS"/>
              </a:rPr>
              <a:t> </a:t>
            </a:r>
            <a:r>
              <a:rPr lang="en-US" sz="2000">
                <a:latin typeface="Trebuchet MS"/>
              </a:rPr>
              <a:t>of processes central to creating unified, coherent, ordered and </a:t>
            </a:r>
            <a:r>
              <a:rPr lang="en-US" sz="2000" err="1">
                <a:latin typeface="Trebuchet MS"/>
              </a:rPr>
              <a:t>stabilised</a:t>
            </a:r>
            <a:r>
              <a:rPr lang="en-US" sz="2000">
                <a:latin typeface="Trebuchet MS"/>
              </a:rPr>
              <a:t> cross-child sector IT services.</a:t>
            </a:r>
            <a:endParaRPr lang="en-US" sz="2000">
              <a:latin typeface="Trebuchet MS"/>
              <a:ea typeface="+mn-lt"/>
              <a:cs typeface="+mn-lt"/>
            </a:endParaRPr>
          </a:p>
          <a:p>
            <a:pPr>
              <a:lnSpc>
                <a:spcPct val="120000"/>
              </a:lnSpc>
            </a:pPr>
            <a:r>
              <a:rPr lang="en-US" sz="2000">
                <a:latin typeface="Trebuchet MS"/>
              </a:rPr>
              <a:t>S</a:t>
            </a:r>
            <a:r>
              <a:rPr lang="en-US" sz="2000" b="1">
                <a:latin typeface="Trebuchet MS"/>
              </a:rPr>
              <a:t>ocial capital theory</a:t>
            </a:r>
            <a:r>
              <a:rPr lang="en-US" sz="2000">
                <a:latin typeface="Trebuchet MS"/>
              </a:rPr>
              <a:t>, applied in this small study, has offered tools needed to focus on </a:t>
            </a:r>
            <a:r>
              <a:rPr lang="en-US" sz="2000" b="1">
                <a:latin typeface="Trebuchet MS"/>
              </a:rPr>
              <a:t>relations </a:t>
            </a:r>
            <a:r>
              <a:rPr lang="en-US" sz="2000">
                <a:latin typeface="Trebuchet MS"/>
              </a:rPr>
              <a:t>(here, </a:t>
            </a:r>
            <a:r>
              <a:rPr lang="en-US" sz="2000" b="1">
                <a:solidFill>
                  <a:srgbClr val="00B050"/>
                </a:solidFill>
                <a:latin typeface="Trebuchet MS"/>
              </a:rPr>
              <a:t>co-work relations</a:t>
            </a:r>
            <a:r>
              <a:rPr lang="en-US" sz="2000">
                <a:latin typeface="Trebuchet MS"/>
              </a:rPr>
              <a:t>). </a:t>
            </a:r>
            <a:endParaRPr lang="en-US" sz="2000">
              <a:latin typeface="Trebuchet MS"/>
              <a:cs typeface="Calibri" panose="020F0502020204030204"/>
            </a:endParaRPr>
          </a:p>
          <a:p>
            <a:pPr>
              <a:lnSpc>
                <a:spcPct val="120000"/>
              </a:lnSpc>
            </a:pPr>
            <a:r>
              <a:rPr lang="en-US" sz="2000">
                <a:latin typeface="Trebuchet MS"/>
              </a:rPr>
              <a:t>Applying SC theory will also, for example:</a:t>
            </a:r>
            <a:endParaRPr lang="en-US" sz="2000">
              <a:latin typeface="Trebuchet MS"/>
              <a:cs typeface="Calibri" panose="020F0502020204030204"/>
            </a:endParaRPr>
          </a:p>
          <a:p>
            <a:pPr>
              <a:lnSpc>
                <a:spcPct val="120000"/>
              </a:lnSpc>
            </a:pPr>
            <a:endParaRPr lang="en-US" sz="2000">
              <a:latin typeface="Trebuchet MS"/>
            </a:endParaRPr>
          </a:p>
          <a:p>
            <a:pPr lvl="1">
              <a:lnSpc>
                <a:spcPct val="120000"/>
              </a:lnSpc>
            </a:pPr>
            <a:r>
              <a:rPr lang="en-US" sz="2000">
                <a:latin typeface="Trebuchet MS"/>
              </a:rPr>
              <a:t>encourage joined-up</a:t>
            </a:r>
            <a:r>
              <a:rPr lang="en-US" sz="2000" b="1">
                <a:latin typeface="Trebuchet MS"/>
              </a:rPr>
              <a:t> </a:t>
            </a:r>
            <a:r>
              <a:rPr lang="en-US" sz="2000" b="1">
                <a:solidFill>
                  <a:srgbClr val="00B050"/>
                </a:solidFill>
                <a:latin typeface="Trebuchet MS"/>
              </a:rPr>
              <a:t>critical reflection</a:t>
            </a:r>
            <a:r>
              <a:rPr lang="en-US" sz="2000">
                <a:latin typeface="Trebuchet MS"/>
              </a:rPr>
              <a:t> on IT and interprofessional </a:t>
            </a:r>
            <a:r>
              <a:rPr lang="en-US" sz="2000">
                <a:ea typeface="+mn-lt"/>
                <a:cs typeface="+mn-lt"/>
              </a:rPr>
              <a:t>connections </a:t>
            </a:r>
            <a:r>
              <a:rPr lang="en-US" sz="2000">
                <a:latin typeface="Trebuchet MS"/>
              </a:rPr>
              <a:t>and </a:t>
            </a:r>
            <a:r>
              <a:rPr lang="en-US" sz="2000">
                <a:ea typeface="+mn-lt"/>
                <a:cs typeface="+mn-lt"/>
              </a:rPr>
              <a:t>disconnections; </a:t>
            </a:r>
            <a:endParaRPr lang="en-US" sz="2000">
              <a:latin typeface="Trebuchet MS"/>
              <a:ea typeface="+mn-lt"/>
              <a:cs typeface="+mn-lt"/>
            </a:endParaRPr>
          </a:p>
          <a:p>
            <a:pPr lvl="1">
              <a:lnSpc>
                <a:spcPct val="120000"/>
              </a:lnSpc>
            </a:pPr>
            <a:r>
              <a:rPr lang="en-US" sz="2000">
                <a:latin typeface="Trebuchet MS"/>
              </a:rPr>
              <a:t>reveal cross-sector IT systems</a:t>
            </a:r>
            <a:r>
              <a:rPr lang="en-US" sz="2000" b="1">
                <a:latin typeface="Trebuchet MS"/>
              </a:rPr>
              <a:t> </a:t>
            </a:r>
            <a:r>
              <a:rPr lang="en-US" sz="2000" b="1">
                <a:solidFill>
                  <a:srgbClr val="00B050"/>
                </a:solidFill>
                <a:latin typeface="Trebuchet MS"/>
              </a:rPr>
              <a:t>gaps and incoherencies</a:t>
            </a:r>
            <a:r>
              <a:rPr lang="en-US" sz="2000">
                <a:latin typeface="Trebuchet MS"/>
              </a:rPr>
              <a:t>;</a:t>
            </a:r>
            <a:endParaRPr lang="en-US" sz="2000">
              <a:latin typeface="Trebuchet MS"/>
              <a:ea typeface="+mn-lt"/>
              <a:cs typeface="+mn-lt"/>
            </a:endParaRPr>
          </a:p>
          <a:p>
            <a:pPr lvl="1">
              <a:lnSpc>
                <a:spcPct val="120000"/>
              </a:lnSpc>
            </a:pPr>
            <a:r>
              <a:rPr lang="en-US" sz="2000">
                <a:latin typeface="Trebuchet MS"/>
              </a:rPr>
              <a:t>inform IT (and other) </a:t>
            </a:r>
            <a:r>
              <a:rPr lang="en-US" sz="2000" b="1">
                <a:solidFill>
                  <a:srgbClr val="00B050"/>
                </a:solidFill>
                <a:latin typeface="Trebuchet MS"/>
              </a:rPr>
              <a:t>connectivity re-design</a:t>
            </a:r>
            <a:r>
              <a:rPr lang="en-US" sz="2000">
                <a:latin typeface="Trebuchet MS"/>
              </a:rPr>
              <a:t> decisions; </a:t>
            </a:r>
            <a:endParaRPr lang="en-US" sz="2000">
              <a:latin typeface="Trebuchet MS"/>
              <a:ea typeface="+mn-lt"/>
              <a:cs typeface="+mn-lt"/>
            </a:endParaRPr>
          </a:p>
          <a:p>
            <a:pPr lvl="1">
              <a:lnSpc>
                <a:spcPct val="120000"/>
              </a:lnSpc>
            </a:pPr>
            <a:r>
              <a:rPr lang="en-US" sz="2000">
                <a:latin typeface="Trebuchet MS"/>
              </a:rPr>
              <a:t>and indicate where </a:t>
            </a:r>
            <a:r>
              <a:rPr lang="en-US" sz="2000">
                <a:solidFill>
                  <a:srgbClr val="00B050"/>
                </a:solidFill>
                <a:latin typeface="Trebuchet MS"/>
              </a:rPr>
              <a:t>c</a:t>
            </a:r>
            <a:r>
              <a:rPr lang="en-US" sz="2000" b="1">
                <a:solidFill>
                  <a:srgbClr val="00B050"/>
                </a:solidFill>
                <a:latin typeface="Trebuchet MS"/>
              </a:rPr>
              <a:t>oherent coordinated processes</a:t>
            </a:r>
            <a:r>
              <a:rPr lang="en-US" sz="2000">
                <a:latin typeface="Trebuchet MS"/>
              </a:rPr>
              <a:t> and action post-Covid-19 would benefit all child sector users. </a:t>
            </a:r>
          </a:p>
          <a:p>
            <a:endParaRPr lang="en-US" sz="2000" b="1">
              <a:latin typeface="Trebuchet MS"/>
            </a:endParaRPr>
          </a:p>
          <a:p>
            <a:pPr marL="0" indent="0" algn="ctr">
              <a:buNone/>
            </a:pPr>
            <a:r>
              <a:rPr lang="en-US" sz="2000" b="1">
                <a:solidFill>
                  <a:srgbClr val="00B050"/>
                </a:solidFill>
                <a:latin typeface="Trebuchet MS"/>
              </a:rPr>
              <a:t>Thank you</a:t>
            </a:r>
          </a:p>
        </p:txBody>
      </p:sp>
    </p:spTree>
    <p:extLst>
      <p:ext uri="{BB962C8B-B14F-4D97-AF65-F5344CB8AC3E}">
        <p14:creationId xmlns:p14="http://schemas.microsoft.com/office/powerpoint/2010/main" val="440391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D23-4858-475D-8979-3F7F7F93D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0770"/>
            <a:ext cx="7886700" cy="1131207"/>
          </a:xfrm>
        </p:spPr>
        <p:txBody>
          <a:bodyPr/>
          <a:lstStyle/>
          <a:p>
            <a:pPr algn="ctr"/>
            <a:r>
              <a:rPr lang="en-US" b="1">
                <a:solidFill>
                  <a:srgbClr val="00B050"/>
                </a:solidFill>
                <a:cs typeface="Calibri Light"/>
              </a:rPr>
              <a:t>17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480BD-894C-48C0-AD79-96744DCC0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253" y="1390637"/>
            <a:ext cx="8497534" cy="5267589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>
              <a:buNone/>
            </a:pPr>
            <a:r>
              <a:rPr lang="en-GB" sz="1200">
                <a:latin typeface="Trebuchet MS"/>
                <a:ea typeface="+mn-lt"/>
                <a:cs typeface="+mn-lt"/>
              </a:rPr>
              <a:t>1.    </a:t>
            </a:r>
            <a:r>
              <a:rPr lang="en-GB" sz="1000">
                <a:ea typeface="+mn-lt"/>
                <a:cs typeface="+mn-lt"/>
              </a:rPr>
              <a:t> </a:t>
            </a:r>
            <a:r>
              <a:rPr lang="en-GB" sz="1800" err="1">
                <a:latin typeface="Trebuchet MS"/>
                <a:ea typeface="+mn-lt"/>
                <a:cs typeface="+mn-lt"/>
              </a:rPr>
              <a:t>Ebbels</a:t>
            </a:r>
            <a:r>
              <a:rPr lang="en-GB" sz="1800">
                <a:latin typeface="Trebuchet MS"/>
                <a:ea typeface="+mn-lt"/>
                <a:cs typeface="+mn-lt"/>
              </a:rPr>
              <a:t>, S.H., McCartney, E., </a:t>
            </a:r>
            <a:r>
              <a:rPr lang="en-GB" sz="1800" err="1">
                <a:latin typeface="Trebuchet MS"/>
                <a:ea typeface="+mn-lt"/>
                <a:cs typeface="+mn-lt"/>
              </a:rPr>
              <a:t>Slonims</a:t>
            </a:r>
            <a:r>
              <a:rPr lang="en-GB" sz="1800">
                <a:latin typeface="Trebuchet MS"/>
                <a:ea typeface="+mn-lt"/>
                <a:cs typeface="+mn-lt"/>
              </a:rPr>
              <a:t>, V., </a:t>
            </a:r>
            <a:r>
              <a:rPr lang="en-GB" sz="1800" err="1">
                <a:latin typeface="Trebuchet MS"/>
                <a:ea typeface="+mn-lt"/>
                <a:cs typeface="+mn-lt"/>
              </a:rPr>
              <a:t>Dockrell</a:t>
            </a:r>
            <a:r>
              <a:rPr lang="en-GB" sz="1800">
                <a:latin typeface="Trebuchet MS"/>
                <a:ea typeface="+mn-lt"/>
                <a:cs typeface="+mn-lt"/>
              </a:rPr>
              <a:t>, J. E., Norbury, C. F. (2019). Evidence-based pathways to intervention for children with language disorders.</a:t>
            </a:r>
            <a:r>
              <a:rPr lang="en-GB" sz="1800" i="1">
                <a:latin typeface="Trebuchet MS"/>
                <a:ea typeface="+mn-lt"/>
                <a:cs typeface="+mn-lt"/>
              </a:rPr>
              <a:t> International Journal of Language and Communication Disorders</a:t>
            </a:r>
            <a:r>
              <a:rPr lang="en-GB" sz="1800">
                <a:latin typeface="Trebuchet MS"/>
                <a:ea typeface="+mn-lt"/>
                <a:cs typeface="+mn-lt"/>
              </a:rPr>
              <a:t>, 54 (1), 3-19.</a:t>
            </a:r>
            <a:endParaRPr lang="en-US" sz="1800">
              <a:latin typeface="Trebuchet MS"/>
              <a:ea typeface="+mn-lt"/>
              <a:cs typeface="+mn-lt"/>
            </a:endParaRPr>
          </a:p>
          <a:p>
            <a:pPr>
              <a:buNone/>
            </a:pPr>
            <a:r>
              <a:rPr lang="en-GB" sz="1800">
                <a:latin typeface="Trebuchet MS"/>
                <a:ea typeface="+mn-lt"/>
                <a:cs typeface="+mn-lt"/>
              </a:rPr>
              <a:t>2.    Forbes, J. &amp; McCartney, E. (2010). Social capital theory: a cross-cutting analytic for teacher/therapist work in integrating children’s services? </a:t>
            </a:r>
            <a:r>
              <a:rPr lang="en-GB" sz="1800" i="1">
                <a:latin typeface="Trebuchet MS"/>
                <a:ea typeface="+mn-lt"/>
                <a:cs typeface="+mn-lt"/>
              </a:rPr>
              <a:t>Child Language, Teaching and Therapy</a:t>
            </a:r>
            <a:r>
              <a:rPr lang="en-GB" sz="1800">
                <a:latin typeface="Trebuchet MS"/>
                <a:ea typeface="+mn-lt"/>
                <a:cs typeface="+mn-lt"/>
              </a:rPr>
              <a:t>, 26, 3, 321-334.</a:t>
            </a:r>
            <a:endParaRPr lang="en-US" sz="1800">
              <a:latin typeface="Trebuchet MS"/>
              <a:ea typeface="+mn-lt"/>
              <a:cs typeface="+mn-lt"/>
            </a:endParaRPr>
          </a:p>
          <a:p>
            <a:pPr>
              <a:buNone/>
            </a:pPr>
            <a:r>
              <a:rPr lang="en-GB" sz="1800">
                <a:latin typeface="Trebuchet MS"/>
                <a:ea typeface="+mn-lt"/>
                <a:cs typeface="+mn-lt"/>
              </a:rPr>
              <a:t>3.    Forbes, J. &amp; McCartney, E. (2012a). Changing children’s services: a social capital analysis. In M. Hill, G. Head, A. Lockyer, B. Reid &amp; R. Taylor (eds.)</a:t>
            </a:r>
            <a:r>
              <a:rPr lang="en-GB" sz="1800" i="1">
                <a:latin typeface="Trebuchet MS"/>
                <a:ea typeface="+mn-lt"/>
                <a:cs typeface="+mn-lt"/>
              </a:rPr>
              <a:t> Children’s Services: Working Together</a:t>
            </a:r>
            <a:r>
              <a:rPr lang="en-GB" sz="1800">
                <a:latin typeface="Trebuchet MS"/>
                <a:ea typeface="+mn-lt"/>
                <a:cs typeface="+mn-lt"/>
              </a:rPr>
              <a:t>.  Harlow: Pearson, pp. 275-287</a:t>
            </a:r>
            <a:r>
              <a:rPr lang="en-GB" sz="1800">
                <a:solidFill>
                  <a:srgbClr val="FF0000"/>
                </a:solidFill>
                <a:latin typeface="Trebuchet MS"/>
                <a:ea typeface="+mn-lt"/>
                <a:cs typeface="+mn-lt"/>
              </a:rPr>
              <a:t>.</a:t>
            </a:r>
            <a:endParaRPr lang="en-US" sz="1800">
              <a:solidFill>
                <a:srgbClr val="FF0000"/>
              </a:solidFill>
              <a:latin typeface="Trebuchet MS"/>
              <a:ea typeface="+mn-lt"/>
              <a:cs typeface="+mn-lt"/>
            </a:endParaRPr>
          </a:p>
          <a:p>
            <a:pPr>
              <a:buNone/>
            </a:pPr>
            <a:r>
              <a:rPr lang="en-GB" sz="1800">
                <a:latin typeface="Trebuchet MS"/>
                <a:ea typeface="+mn-lt"/>
                <a:cs typeface="+mn-lt"/>
              </a:rPr>
              <a:t>4.    Forbes, J. &amp; McCartney, E. (2012b). Leadership distribution culturally? Education/speech and language therapy social capital in schools and children’s services. I</a:t>
            </a:r>
            <a:r>
              <a:rPr lang="en-GB" sz="1800" i="1">
                <a:latin typeface="Trebuchet MS"/>
                <a:ea typeface="+mn-lt"/>
                <a:cs typeface="+mn-lt"/>
              </a:rPr>
              <a:t>nternational Journal of Leadership in Education: Theory and Practice</a:t>
            </a:r>
            <a:r>
              <a:rPr lang="en-GB" sz="1800">
                <a:latin typeface="Trebuchet MS"/>
                <a:ea typeface="+mn-lt"/>
                <a:cs typeface="+mn-lt"/>
              </a:rPr>
              <a:t>, </a:t>
            </a:r>
            <a:r>
              <a:rPr lang="en-US" sz="1800">
                <a:latin typeface="Trebuchet MS"/>
                <a:ea typeface="+mn-lt"/>
                <a:cs typeface="+mn-lt"/>
              </a:rPr>
              <a:t>15 (3), 271-287. </a:t>
            </a:r>
          </a:p>
          <a:p>
            <a:pPr>
              <a:buNone/>
            </a:pPr>
            <a:r>
              <a:rPr lang="en-US" sz="1800">
                <a:latin typeface="Trebuchet MS"/>
                <a:ea typeface="+mn-lt"/>
                <a:cs typeface="+mn-lt"/>
              </a:rPr>
              <a:t>5.    </a:t>
            </a:r>
            <a:r>
              <a:rPr lang="en-GB" sz="1800">
                <a:latin typeface="Trebuchet MS"/>
                <a:ea typeface="+mn-lt"/>
                <a:cs typeface="+mn-lt"/>
              </a:rPr>
              <a:t>Forbes, J. &amp; McCartney, E.</a:t>
            </a:r>
            <a:r>
              <a:rPr lang="en-US" sz="1800">
                <a:latin typeface="Trebuchet MS"/>
                <a:ea typeface="+mn-lt"/>
                <a:cs typeface="+mn-lt"/>
              </a:rPr>
              <a:t> (2015). Educating child practitioners: a (re)turn to the university disciplines. </a:t>
            </a:r>
            <a:r>
              <a:rPr lang="en-US" sz="1800" i="1">
                <a:latin typeface="Trebuchet MS"/>
                <a:ea typeface="+mn-lt"/>
                <a:cs typeface="+mn-lt"/>
              </a:rPr>
              <a:t>Discourse: Studies in the Cultural Politics of Education</a:t>
            </a:r>
            <a:r>
              <a:rPr lang="en-US" sz="1800">
                <a:latin typeface="Trebuchet MS"/>
                <a:ea typeface="+mn-lt"/>
                <a:cs typeface="+mn-lt"/>
              </a:rPr>
              <a:t>, 36 (1), 144-159.</a:t>
            </a:r>
          </a:p>
          <a:p>
            <a:pPr>
              <a:buNone/>
            </a:pPr>
            <a:r>
              <a:rPr lang="en-GB" sz="1800">
                <a:latin typeface="Trebuchet MS"/>
                <a:ea typeface="+mn-lt"/>
                <a:cs typeface="+mn-lt"/>
              </a:rPr>
              <a:t>6.    McKean C, Law J, Laing K, Cockerill M, Allon-Smith J, McCartney E et al. (2017). A qualitative case study in the social capital of co-professional collaborative co-practice for children with speech, language and communication needs. </a:t>
            </a:r>
            <a:r>
              <a:rPr lang="en-GB" sz="1800" i="1">
                <a:latin typeface="Trebuchet MS"/>
                <a:ea typeface="+mn-lt"/>
                <a:cs typeface="+mn-lt"/>
              </a:rPr>
              <a:t>International Journal of Language and Communication Disorders</a:t>
            </a:r>
            <a:r>
              <a:rPr lang="en-GB" sz="1800">
                <a:latin typeface="Trebuchet MS"/>
                <a:ea typeface="+mn-lt"/>
                <a:cs typeface="+mn-lt"/>
              </a:rPr>
              <a:t>, 52(4), 514-527.</a:t>
            </a:r>
            <a:endParaRPr lang="en-US" sz="1800">
              <a:latin typeface="Trebuchet MS"/>
              <a:ea typeface="+mn-lt"/>
              <a:cs typeface="+mn-lt"/>
            </a:endParaRPr>
          </a:p>
          <a:p>
            <a:pPr>
              <a:buNone/>
            </a:pPr>
            <a:r>
              <a:rPr lang="en-GB" sz="1800">
                <a:latin typeface="Trebuchet MS"/>
                <a:ea typeface="+mn-lt"/>
                <a:cs typeface="+mn-lt"/>
              </a:rPr>
              <a:t>7.    </a:t>
            </a:r>
            <a:r>
              <a:rPr lang="en-US" sz="1800">
                <a:latin typeface="Trebuchet MS"/>
                <a:ea typeface="+mn-lt"/>
                <a:cs typeface="+mn-lt"/>
              </a:rPr>
              <a:t>Forbes, J. &amp; McCartney, E. (2015). Educating child practitioners: a (re)turn to the university disciplines.</a:t>
            </a:r>
            <a:r>
              <a:rPr lang="en-US" sz="1800" i="1">
                <a:latin typeface="Trebuchet MS"/>
                <a:ea typeface="+mn-lt"/>
                <a:cs typeface="+mn-lt"/>
              </a:rPr>
              <a:t> Discourse: Studies in the Cultural Politics of Education</a:t>
            </a:r>
            <a:r>
              <a:rPr lang="en-US" sz="1800">
                <a:latin typeface="Trebuchet MS"/>
                <a:ea typeface="+mn-lt"/>
                <a:cs typeface="+mn-lt"/>
              </a:rPr>
              <a:t>, 36 (1), 144-159.</a:t>
            </a:r>
            <a:endParaRPr lang="en-GB" sz="1800">
              <a:latin typeface="Trebuchet MS"/>
              <a:ea typeface="+mn-lt"/>
              <a:cs typeface="+mn-lt"/>
            </a:endParaRPr>
          </a:p>
          <a:p>
            <a:pPr>
              <a:buNone/>
            </a:pPr>
            <a:r>
              <a:rPr lang="en-US" sz="1800">
                <a:latin typeface="Trebuchet MS"/>
                <a:ea typeface="+mn-lt"/>
                <a:cs typeface="+mn-lt"/>
              </a:rPr>
              <a:t>8.    Bourdieu, P. (1984) </a:t>
            </a:r>
            <a:r>
              <a:rPr lang="en-US" sz="1800" i="1">
                <a:latin typeface="Trebuchet MS"/>
                <a:ea typeface="+mn-lt"/>
                <a:cs typeface="+mn-lt"/>
              </a:rPr>
              <a:t>Distinction. A social critique of the judgement of taste</a:t>
            </a:r>
            <a:r>
              <a:rPr lang="en-US" sz="1800">
                <a:latin typeface="Trebuchet MS"/>
                <a:ea typeface="+mn-lt"/>
                <a:cs typeface="+mn-lt"/>
              </a:rPr>
              <a:t>. London. Routledge.</a:t>
            </a:r>
          </a:p>
          <a:p>
            <a:pPr>
              <a:buNone/>
            </a:pPr>
            <a:r>
              <a:rPr lang="en-US" sz="1800">
                <a:latin typeface="Trebuchet MS"/>
                <a:ea typeface="+mn-lt"/>
                <a:cs typeface="+mn-lt"/>
              </a:rPr>
              <a:t>9.    Bourdieu, P. (1986) The forms of capital. In J.G. Richardson (ed.) </a:t>
            </a:r>
            <a:r>
              <a:rPr lang="en-US" sz="1800" i="1">
                <a:latin typeface="Trebuchet MS"/>
                <a:ea typeface="+mn-lt"/>
                <a:cs typeface="+mn-lt"/>
              </a:rPr>
              <a:t>Handbook of theory and research for the sociology of education </a:t>
            </a:r>
            <a:r>
              <a:rPr lang="en-US" sz="1800">
                <a:latin typeface="Trebuchet MS"/>
                <a:ea typeface="+mn-lt"/>
                <a:cs typeface="+mn-lt"/>
              </a:rPr>
              <a:t>(pp. 241-258). New York: Greenwood.</a:t>
            </a:r>
          </a:p>
          <a:p>
            <a:pPr>
              <a:buNone/>
              <a:tabLst>
                <a:tab pos="85725" algn="l"/>
              </a:tabLst>
            </a:pPr>
            <a:r>
              <a:rPr lang="en-US" sz="1800">
                <a:latin typeface="Trebuchet MS"/>
                <a:ea typeface="+mn-lt"/>
                <a:cs typeface="+mn-lt"/>
              </a:rPr>
              <a:t>10.   Clegg, J., O’Flynn, P., Just, P. (2021) </a:t>
            </a:r>
            <a:r>
              <a:rPr lang="en-US" sz="1800" i="1">
                <a:latin typeface="Trebuchet MS"/>
                <a:ea typeface="+mn-lt"/>
                <a:cs typeface="+mn-lt"/>
              </a:rPr>
              <a:t>Speech and language therapy during and beyond COVID-19: building back better with people who have communication and swallowing needs</a:t>
            </a:r>
            <a:r>
              <a:rPr lang="en-US" sz="1800">
                <a:latin typeface="Trebuchet MS"/>
                <a:ea typeface="+mn-lt"/>
                <a:cs typeface="+mn-lt"/>
              </a:rPr>
              <a:t>. London: RCSLT. </a:t>
            </a:r>
          </a:p>
          <a:p>
            <a:pPr>
              <a:buNone/>
              <a:tabLst>
                <a:tab pos="85725" algn="l"/>
              </a:tabLst>
            </a:pPr>
            <a:r>
              <a:rPr lang="en-US" sz="1800">
                <a:latin typeface="Trebuchet MS"/>
                <a:ea typeface="+mn-lt"/>
                <a:cs typeface="+mn-lt"/>
              </a:rPr>
              <a:t>11.   Scottish Government (2018, refreshed 2020).</a:t>
            </a:r>
            <a:r>
              <a:rPr lang="en-US" sz="1800" i="1">
                <a:latin typeface="Trebuchet MS"/>
                <a:ea typeface="+mn-lt"/>
                <a:cs typeface="+mn-lt"/>
              </a:rPr>
              <a:t> Scotland’s Digital Health &amp; Care Strategy</a:t>
            </a:r>
            <a:r>
              <a:rPr lang="en-US" sz="1800">
                <a:latin typeface="Trebuchet MS"/>
                <a:ea typeface="+mn-lt"/>
                <a:cs typeface="+mn-lt"/>
              </a:rPr>
              <a:t>. </a:t>
            </a:r>
            <a:r>
              <a:rPr lang="en-US" sz="1800">
                <a:latin typeface="Trebuchet MS"/>
                <a:ea typeface="+mn-lt"/>
                <a:cs typeface="+mn-lt"/>
                <a:hlinkClick r:id="rId2"/>
              </a:rPr>
              <a:t>www.gov.scot</a:t>
            </a:r>
            <a:endParaRPr lang="en-US" sz="1800">
              <a:latin typeface="Trebuchet MS"/>
              <a:ea typeface="+mn-lt"/>
              <a:cs typeface="+mn-lt"/>
            </a:endParaRPr>
          </a:p>
          <a:p>
            <a:pPr>
              <a:buNone/>
              <a:tabLst>
                <a:tab pos="85725" algn="l"/>
              </a:tabLst>
            </a:pPr>
            <a:r>
              <a:rPr lang="en-US" sz="1800">
                <a:latin typeface="Trebuchet MS"/>
                <a:ea typeface="+mn-lt"/>
                <a:cs typeface="+mn-lt"/>
              </a:rPr>
              <a:t>12.   </a:t>
            </a:r>
            <a:r>
              <a:rPr lang="en-US" sz="1800" err="1">
                <a:latin typeface="Trebuchet MS"/>
                <a:ea typeface="+mn-lt"/>
                <a:cs typeface="+mn-lt"/>
              </a:rPr>
              <a:t>Rawolle</a:t>
            </a:r>
            <a:r>
              <a:rPr lang="en-US" sz="1800">
                <a:latin typeface="Trebuchet MS"/>
                <a:ea typeface="+mn-lt"/>
                <a:cs typeface="+mn-lt"/>
              </a:rPr>
              <a:t>, S. &amp; Lingard, B. (2013). Bourdieu and Educational Research: Thinking tools, relational thinking, beyond epistemological innocence. In Murphy, M. (Ed.) </a:t>
            </a:r>
            <a:r>
              <a:rPr lang="en-US" sz="1800" i="1">
                <a:latin typeface="Trebuchet MS"/>
                <a:ea typeface="+mn-lt"/>
                <a:cs typeface="+mn-lt"/>
              </a:rPr>
              <a:t>Social Theory and Education Research:  Understanding Foucault, Habermas, Bourdieu and Derrida</a:t>
            </a:r>
            <a:r>
              <a:rPr lang="en-US" sz="1800">
                <a:latin typeface="Trebuchet MS"/>
                <a:ea typeface="+mn-lt"/>
                <a:cs typeface="+mn-lt"/>
              </a:rPr>
              <a:t>. London: Routledge.</a:t>
            </a:r>
          </a:p>
          <a:p>
            <a:pPr>
              <a:buNone/>
            </a:pPr>
            <a:endParaRPr lang="en-US" sz="1000">
              <a:ea typeface="+mn-lt"/>
              <a:cs typeface="+mn-lt"/>
            </a:endParaRPr>
          </a:p>
          <a:p>
            <a:pPr marL="0" indent="0">
              <a:buNone/>
            </a:pPr>
            <a:endParaRPr lang="en-US" sz="1000">
              <a:cs typeface="Calibri"/>
            </a:endParaRPr>
          </a:p>
          <a:p>
            <a:pPr marL="0" indent="0">
              <a:buNone/>
            </a:pPr>
            <a:br>
              <a:rPr lang="en-US" sz="2000"/>
            </a:br>
            <a:endParaRPr lang="en-US" sz="2000"/>
          </a:p>
          <a:p>
            <a:endParaRPr lang="en-US" sz="1400">
              <a:latin typeface="Trebuchet MS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3672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2661</Words>
  <Application>Microsoft Office PowerPoint</Application>
  <PresentationFormat>On-screen Show (4:3)</PresentationFormat>
  <Paragraphs>146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Trebuchet MS</vt:lpstr>
      <vt:lpstr>Office Theme</vt:lpstr>
      <vt:lpstr>Office Theme</vt:lpstr>
      <vt:lpstr>Social capital in professionals'  connections around digital support for children with DLD: beyond the Covid-19 crisis </vt:lpstr>
      <vt:lpstr>Professor  Elspeth McCartney  </vt:lpstr>
      <vt:lpstr>1 Background</vt:lpstr>
      <vt:lpstr>2 Model of service for children with DLD (Ebbels et al., 2019) </vt:lpstr>
      <vt:lpstr>3 Social capital (SC) relations</vt:lpstr>
      <vt:lpstr>4 Types of social capital (SC)</vt:lpstr>
      <vt:lpstr>5 Levels of social capital relations </vt:lpstr>
      <vt:lpstr> 6 COVID-19 disruption </vt:lpstr>
      <vt:lpstr>7 The RCSLT survey </vt:lpstr>
      <vt:lpstr>8 The RCSLT survey of child services cont'd. </vt:lpstr>
      <vt:lpstr> 9 Impacts of COVID on bridging  SC </vt:lpstr>
      <vt:lpstr>10 The survey of digital problems</vt:lpstr>
      <vt:lpstr>11 The survey of digital problems cont'd.</vt:lpstr>
      <vt:lpstr> 12 The impact on bridging and linking social capital </vt:lpstr>
      <vt:lpstr>13 Using the surveys' results</vt:lpstr>
      <vt:lpstr>14 Summary</vt:lpstr>
      <vt:lpstr>15 Conclusions</vt:lpstr>
      <vt:lpstr>16 Conclusions cont'd.</vt:lpstr>
      <vt:lpstr>17 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Betsy Fuller</dc:creator>
  <cp:lastModifiedBy>Betsy Fuller</cp:lastModifiedBy>
  <cp:revision>2</cp:revision>
  <dcterms:created xsi:type="dcterms:W3CDTF">2021-08-16T12:02:09Z</dcterms:created>
  <dcterms:modified xsi:type="dcterms:W3CDTF">2021-09-15T13:31:05Z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46b3323-a1ee-4a37-8c29-8d71baf7a927_Enabled">
    <vt:lpwstr>true</vt:lpwstr>
  </property>
  <property fmtid="{D5CDD505-2E9C-101B-9397-08002B2CF9AE}" pid="3" name="MSIP_Label_946b3323-a1ee-4a37-8c29-8d71baf7a927_SetDate">
    <vt:lpwstr>2021-09-15T13:30:51Z</vt:lpwstr>
  </property>
  <property fmtid="{D5CDD505-2E9C-101B-9397-08002B2CF9AE}" pid="4" name="MSIP_Label_946b3323-a1ee-4a37-8c29-8d71baf7a927_Method">
    <vt:lpwstr>Privileged</vt:lpwstr>
  </property>
  <property fmtid="{D5CDD505-2E9C-101B-9397-08002B2CF9AE}" pid="5" name="MSIP_Label_946b3323-a1ee-4a37-8c29-8d71baf7a927_Name">
    <vt:lpwstr>Public</vt:lpwstr>
  </property>
  <property fmtid="{D5CDD505-2E9C-101B-9397-08002B2CF9AE}" pid="6" name="MSIP_Label_946b3323-a1ee-4a37-8c29-8d71baf7a927_SiteId">
    <vt:lpwstr>4e8d09f7-cc79-4ccb-9149-a4238dd17422</vt:lpwstr>
  </property>
  <property fmtid="{D5CDD505-2E9C-101B-9397-08002B2CF9AE}" pid="7" name="MSIP_Label_946b3323-a1ee-4a37-8c29-8d71baf7a927_ActionId">
    <vt:lpwstr>8446a500-072b-43fd-960f-f7fb6ef83fbe</vt:lpwstr>
  </property>
  <property fmtid="{D5CDD505-2E9C-101B-9397-08002B2CF9AE}" pid="8" name="MSIP_Label_946b3323-a1ee-4a37-8c29-8d71baf7a927_ContentBits">
    <vt:lpwstr>0</vt:lpwstr>
  </property>
</Properties>
</file>