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6" r:id="rId2"/>
    <p:sldId id="257" r:id="rId3"/>
    <p:sldId id="258" r:id="rId4"/>
    <p:sldId id="259" r:id="rId5"/>
    <p:sldId id="260" r:id="rId6"/>
    <p:sldId id="263"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061" autoAdjust="0"/>
  </p:normalViewPr>
  <p:slideViewPr>
    <p:cSldViewPr snapToGrid="0">
      <p:cViewPr varScale="1">
        <p:scale>
          <a:sx n="62" d="100"/>
          <a:sy n="62" d="100"/>
        </p:scale>
        <p:origin x="828"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5811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0793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2172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455322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34445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039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5256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749851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835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488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69888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9828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84657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319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00927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9958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11/9/2022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227955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A9B4-040C-4E39-BA31-212241613DB3}"/>
              </a:ext>
            </a:extLst>
          </p:cNvPr>
          <p:cNvSpPr>
            <a:spLocks noGrp="1"/>
          </p:cNvSpPr>
          <p:nvPr>
            <p:ph type="ctrTitle"/>
          </p:nvPr>
        </p:nvSpPr>
        <p:spPr>
          <a:xfrm>
            <a:off x="881265" y="764275"/>
            <a:ext cx="6242866" cy="4558352"/>
          </a:xfrm>
        </p:spPr>
        <p:txBody>
          <a:bodyPr>
            <a:noAutofit/>
          </a:bodyPr>
          <a:lstStyle/>
          <a:p>
            <a:pPr algn="ctr"/>
            <a:r>
              <a:rPr lang="en-US" sz="28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36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I’d really like to do is to bring them here and give them a piece of my mind’:</a:t>
            </a:r>
            <a:br>
              <a:rPr lang="en-US" sz="3600" dirty="0">
                <a:effectLst/>
                <a:latin typeface="Calibri" panose="020F0502020204030204" pitchFamily="34" charset="0"/>
                <a:ea typeface="Calibri" panose="020F0502020204030204" pitchFamily="34" charset="0"/>
                <a:cs typeface="Times New Roman" panose="02020603050405020304" pitchFamily="18" charset="0"/>
              </a:rPr>
            </a:br>
            <a:br>
              <a:rPr lang="en-US" sz="3600" dirty="0">
                <a:effectLst/>
                <a:latin typeface="Calibri" panose="020F0502020204030204" pitchFamily="34" charset="0"/>
                <a:ea typeface="Calibri" panose="020F0502020204030204" pitchFamily="34" charset="0"/>
                <a:cs typeface="Times New Roman" panose="02020603050405020304" pitchFamily="18" charset="0"/>
              </a:rPr>
            </a:br>
            <a:r>
              <a:rPr lang="en-US" sz="3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Rethinking Expectations of ‘Solutions’ in Applied-Action </a:t>
            </a:r>
            <a:r>
              <a:rPr lang="en-US" sz="3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D</a:t>
            </a:r>
            <a:r>
              <a:rPr lang="en-US" sz="3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isaster Research</a:t>
            </a:r>
            <a:br>
              <a:rPr lang="en-GB" sz="3600" dirty="0">
                <a:effectLst/>
                <a:latin typeface="Calibri" panose="020F0502020204030204" pitchFamily="34" charset="0"/>
                <a:ea typeface="Calibri" panose="020F0502020204030204" pitchFamily="34" charset="0"/>
                <a:cs typeface="Times New Roman" panose="02020603050405020304" pitchFamily="18" charset="0"/>
              </a:rPr>
            </a:br>
            <a:endParaRPr lang="en-GB" sz="3600" dirty="0"/>
          </a:p>
        </p:txBody>
      </p:sp>
      <p:sp>
        <p:nvSpPr>
          <p:cNvPr id="3" name="Subtitle 2">
            <a:extLst>
              <a:ext uri="{FF2B5EF4-FFF2-40B4-BE49-F238E27FC236}">
                <a16:creationId xmlns:a16="http://schemas.microsoft.com/office/drawing/2014/main" id="{9D98127D-5CF6-4542-836B-E7C83614DB1F}"/>
              </a:ext>
            </a:extLst>
          </p:cNvPr>
          <p:cNvSpPr>
            <a:spLocks noGrp="1"/>
          </p:cNvSpPr>
          <p:nvPr>
            <p:ph type="subTitle" idx="1"/>
          </p:nvPr>
        </p:nvSpPr>
        <p:spPr>
          <a:xfrm>
            <a:off x="881265" y="5322627"/>
            <a:ext cx="6010854" cy="1096901"/>
          </a:xfrm>
        </p:spPr>
        <p:txBody>
          <a:bodyPr>
            <a:normAutofit fontScale="92500" lnSpcReduction="20000"/>
          </a:bodyPr>
          <a:lstStyle/>
          <a:p>
            <a:pPr algn="ctr"/>
            <a:r>
              <a:rPr lang="en-AU" sz="2000" b="1" dirty="0">
                <a:solidFill>
                  <a:schemeClr val="tx1">
                    <a:lumMod val="95000"/>
                  </a:schemeClr>
                </a:solidFill>
              </a:rPr>
              <a:t>Dr. Irena Leisbet Ceridwen Connon,</a:t>
            </a:r>
          </a:p>
          <a:p>
            <a:pPr algn="ctr"/>
            <a:r>
              <a:rPr lang="en-AU" sz="2000" b="1" dirty="0">
                <a:solidFill>
                  <a:schemeClr val="tx1">
                    <a:lumMod val="95000"/>
                  </a:schemeClr>
                </a:solidFill>
              </a:rPr>
              <a:t>University of Dundee &amp; University of Stirling</a:t>
            </a:r>
          </a:p>
          <a:p>
            <a:pPr algn="ctr"/>
            <a:r>
              <a:rPr lang="en-AU" sz="2000" b="1" dirty="0">
                <a:solidFill>
                  <a:schemeClr val="tx1">
                    <a:lumMod val="95000"/>
                  </a:schemeClr>
                </a:solidFill>
              </a:rPr>
              <a:t>Email: i.l.c.connon@dundee.ac.uk</a:t>
            </a:r>
            <a:endParaRPr lang="en-GB" sz="2000" b="1" dirty="0">
              <a:solidFill>
                <a:schemeClr val="tx1">
                  <a:lumMod val="95000"/>
                </a:schemeClr>
              </a:solidFill>
            </a:endParaRPr>
          </a:p>
          <a:p>
            <a:pPr algn="ctr"/>
            <a:endParaRPr lang="en-GB" sz="1600" dirty="0"/>
          </a:p>
        </p:txBody>
      </p:sp>
      <p:pic>
        <p:nvPicPr>
          <p:cNvPr id="5" name="Picture 4" descr="A flooded street with several houses">
            <a:extLst>
              <a:ext uri="{FF2B5EF4-FFF2-40B4-BE49-F238E27FC236}">
                <a16:creationId xmlns:a16="http://schemas.microsoft.com/office/drawing/2014/main" id="{71D8285B-43E2-A7FE-01FB-34DC89C3FEE7}"/>
              </a:ext>
            </a:extLst>
          </p:cNvPr>
          <p:cNvPicPr>
            <a:picLocks noChangeAspect="1"/>
          </p:cNvPicPr>
          <p:nvPr/>
        </p:nvPicPr>
        <p:blipFill>
          <a:blip r:embed="rId2"/>
          <a:stretch>
            <a:fillRect/>
          </a:stretch>
        </p:blipFill>
        <p:spPr>
          <a:xfrm>
            <a:off x="7451677" y="1146412"/>
            <a:ext cx="4558354" cy="4326340"/>
          </a:xfrm>
          <a:prstGeom prst="rect">
            <a:avLst/>
          </a:prstGeom>
        </p:spPr>
      </p:pic>
    </p:spTree>
    <p:extLst>
      <p:ext uri="{BB962C8B-B14F-4D97-AF65-F5344CB8AC3E}">
        <p14:creationId xmlns:p14="http://schemas.microsoft.com/office/powerpoint/2010/main" val="1551322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F1EE6-C9D5-4A7D-A11A-82D33218881B}"/>
              </a:ext>
            </a:extLst>
          </p:cNvPr>
          <p:cNvSpPr>
            <a:spLocks noGrp="1"/>
          </p:cNvSpPr>
          <p:nvPr>
            <p:ph type="title"/>
          </p:nvPr>
        </p:nvSpPr>
        <p:spPr>
          <a:xfrm>
            <a:off x="772868" y="252484"/>
            <a:ext cx="9981568" cy="1480024"/>
          </a:xfrm>
        </p:spPr>
        <p:txBody>
          <a:bodyPr>
            <a:normAutofit/>
          </a:bodyPr>
          <a:lstStyle/>
          <a:p>
            <a:pPr algn="ctr"/>
            <a:r>
              <a:rPr lang="en-US" b="1" dirty="0">
                <a:solidFill>
                  <a:schemeClr val="tx1"/>
                </a:solidFill>
              </a:rPr>
              <a:t>Flooding and Extreme Weather in Scotland: Contested Responses and Imperfect Solutions </a:t>
            </a:r>
            <a:endParaRPr lang="en-GB" b="1" dirty="0">
              <a:solidFill>
                <a:schemeClr val="tx1"/>
              </a:solidFill>
            </a:endParaRPr>
          </a:p>
        </p:txBody>
      </p:sp>
      <p:sp>
        <p:nvSpPr>
          <p:cNvPr id="3" name="Content Placeholder 2">
            <a:extLst>
              <a:ext uri="{FF2B5EF4-FFF2-40B4-BE49-F238E27FC236}">
                <a16:creationId xmlns:a16="http://schemas.microsoft.com/office/drawing/2014/main" id="{67ECA251-B97B-4381-A3D7-8FC718DA0D75}"/>
              </a:ext>
            </a:extLst>
          </p:cNvPr>
          <p:cNvSpPr>
            <a:spLocks noGrp="1"/>
          </p:cNvSpPr>
          <p:nvPr>
            <p:ph idx="1"/>
          </p:nvPr>
        </p:nvSpPr>
        <p:spPr>
          <a:xfrm>
            <a:off x="772868" y="1897039"/>
            <a:ext cx="10172636" cy="4708477"/>
          </a:xfrm>
        </p:spPr>
        <p:txBody>
          <a:bodyPr>
            <a:normAutofit/>
          </a:bodyPr>
          <a:lstStyle/>
          <a:p>
            <a:r>
              <a:rPr lang="en-GB" dirty="0"/>
              <a:t>‘</a:t>
            </a:r>
            <a:r>
              <a:rPr lang="en-GB" dirty="0">
                <a:solidFill>
                  <a:schemeClr val="tx1"/>
                </a:solidFill>
              </a:rPr>
              <a:t>That’s two years in a row we had this awful flooding and each time someone comes along and says we need to do such and such differently and all will be well…..[B]ut nobody tells us what it is we need to do.’ (Jane, 2016)</a:t>
            </a:r>
          </a:p>
          <a:p>
            <a:endParaRPr lang="en-GB" dirty="0">
              <a:solidFill>
                <a:schemeClr val="tx1"/>
              </a:solidFill>
            </a:endParaRPr>
          </a:p>
          <a:p>
            <a:r>
              <a:rPr lang="en-GB" dirty="0">
                <a:solidFill>
                  <a:schemeClr val="tx1"/>
                </a:solidFill>
              </a:rPr>
              <a:t>‘Each time we are told we should so something. Its always us, we’re at fault. Even when they praise us for doing what they should be doing. Resilient communities they say. We’re resilient alright. Resilient to their [the Government’s] damn inaction. They need to do something!’(Keith, 2017)</a:t>
            </a:r>
          </a:p>
          <a:p>
            <a:endParaRPr lang="en-GB" dirty="0">
              <a:solidFill>
                <a:schemeClr val="tx1"/>
              </a:solidFill>
            </a:endParaRPr>
          </a:p>
          <a:p>
            <a:r>
              <a:rPr lang="en-GB" dirty="0">
                <a:solidFill>
                  <a:schemeClr val="tx1"/>
                </a:solidFill>
              </a:rPr>
              <a:t>‘What we want are solutions; good workable solutions.’ (Emergency responder 2017)</a:t>
            </a:r>
          </a:p>
          <a:p>
            <a:endParaRPr lang="en-GB" dirty="0">
              <a:solidFill>
                <a:schemeClr val="tx1"/>
              </a:solidFill>
            </a:endParaRPr>
          </a:p>
          <a:p>
            <a:r>
              <a:rPr lang="en-GB" dirty="0">
                <a:solidFill>
                  <a:schemeClr val="tx1"/>
                </a:solidFill>
              </a:rPr>
              <a:t>‘We ask what they need, but the responses are vague and then we’re hit with complaints. If you can tell us what it is, we’ll do it.’ </a:t>
            </a:r>
            <a:r>
              <a:rPr lang="en-US" dirty="0">
                <a:solidFill>
                  <a:schemeClr val="tx1"/>
                </a:solidFill>
              </a:rPr>
              <a:t>(Scottish and Southern Energy Networks representative 2015). </a:t>
            </a:r>
            <a:endParaRPr lang="en-GB" dirty="0">
              <a:solidFill>
                <a:schemeClr val="tx1"/>
              </a:solidFill>
            </a:endParaRPr>
          </a:p>
        </p:txBody>
      </p:sp>
    </p:spTree>
    <p:extLst>
      <p:ext uri="{BB962C8B-B14F-4D97-AF65-F5344CB8AC3E}">
        <p14:creationId xmlns:p14="http://schemas.microsoft.com/office/powerpoint/2010/main" val="406283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A2B12-999C-4D87-8987-781DAB26AA4D}"/>
              </a:ext>
            </a:extLst>
          </p:cNvPr>
          <p:cNvSpPr>
            <a:spLocks noGrp="1"/>
          </p:cNvSpPr>
          <p:nvPr>
            <p:ph type="title"/>
          </p:nvPr>
        </p:nvSpPr>
        <p:spPr>
          <a:xfrm>
            <a:off x="387645" y="530034"/>
            <a:ext cx="11356107" cy="1285118"/>
          </a:xfrm>
        </p:spPr>
        <p:txBody>
          <a:bodyPr>
            <a:normAutofit/>
          </a:bodyPr>
          <a:lstStyle/>
          <a:p>
            <a:pPr algn="ctr"/>
            <a:r>
              <a:rPr lang="en-US" b="1" dirty="0">
                <a:solidFill>
                  <a:schemeClr val="tx1"/>
                </a:solidFill>
              </a:rPr>
              <a:t>Research for Impact: Raising Expectations</a:t>
            </a:r>
            <a:endParaRPr lang="en-GB" b="1" dirty="0">
              <a:solidFill>
                <a:schemeClr val="tx1"/>
              </a:solidFill>
            </a:endParaRPr>
          </a:p>
        </p:txBody>
      </p:sp>
      <p:sp>
        <p:nvSpPr>
          <p:cNvPr id="3" name="Content Placeholder 2">
            <a:extLst>
              <a:ext uri="{FF2B5EF4-FFF2-40B4-BE49-F238E27FC236}">
                <a16:creationId xmlns:a16="http://schemas.microsoft.com/office/drawing/2014/main" id="{E4C72617-3619-4F2B-9F30-A25BCEEBF779}"/>
              </a:ext>
            </a:extLst>
          </p:cNvPr>
          <p:cNvSpPr>
            <a:spLocks noGrp="1"/>
          </p:cNvSpPr>
          <p:nvPr>
            <p:ph idx="1"/>
          </p:nvPr>
        </p:nvSpPr>
        <p:spPr>
          <a:xfrm>
            <a:off x="387645" y="2101755"/>
            <a:ext cx="5696170" cy="4449169"/>
          </a:xfrm>
        </p:spPr>
        <p:txBody>
          <a:bodyPr>
            <a:normAutofit fontScale="92500" lnSpcReduction="20000"/>
          </a:bodyPr>
          <a:lstStyle/>
          <a:p>
            <a:r>
              <a:rPr lang="en-GB" b="1" dirty="0">
                <a:solidFill>
                  <a:schemeClr val="tx1"/>
                </a:solidFill>
              </a:rPr>
              <a:t>Knowledge Transfer Partnership (KTP) projects and Impact-Based Applied Action research projects: Emphasis on ‘providing real-world solutions to real-world problems.’</a:t>
            </a:r>
          </a:p>
          <a:p>
            <a:endParaRPr lang="en-GB" b="1" dirty="0">
              <a:solidFill>
                <a:schemeClr val="tx1"/>
              </a:solidFill>
            </a:endParaRPr>
          </a:p>
          <a:p>
            <a:r>
              <a:rPr lang="en-GB" b="1" dirty="0">
                <a:solidFill>
                  <a:schemeClr val="tx1"/>
                </a:solidFill>
              </a:rPr>
              <a:t>Focus on outcomes, ends and ‘measurable’ impacts</a:t>
            </a:r>
          </a:p>
          <a:p>
            <a:endParaRPr lang="en-GB" b="1" dirty="0">
              <a:solidFill>
                <a:schemeClr val="tx1"/>
              </a:solidFill>
            </a:endParaRPr>
          </a:p>
          <a:p>
            <a:r>
              <a:rPr lang="en-GB" b="1" dirty="0">
                <a:solidFill>
                  <a:schemeClr val="tx1"/>
                </a:solidFill>
              </a:rPr>
              <a:t>Reflective of dominant, western scientific knowledge systems; create conditions for research</a:t>
            </a:r>
          </a:p>
          <a:p>
            <a:endParaRPr lang="en-GB" b="1" dirty="0">
              <a:solidFill>
                <a:schemeClr val="tx1"/>
              </a:solidFill>
            </a:endParaRPr>
          </a:p>
          <a:p>
            <a:r>
              <a:rPr lang="en-GB" b="1" dirty="0">
                <a:solidFill>
                  <a:schemeClr val="tx1"/>
                </a:solidFill>
              </a:rPr>
              <a:t>Creates expectations for all parties</a:t>
            </a:r>
          </a:p>
          <a:p>
            <a:endParaRPr lang="en-GB" b="1" dirty="0">
              <a:solidFill>
                <a:schemeClr val="tx1"/>
              </a:solidFill>
            </a:endParaRPr>
          </a:p>
          <a:p>
            <a:r>
              <a:rPr lang="en-GB" b="1" dirty="0">
                <a:solidFill>
                  <a:schemeClr val="tx1"/>
                </a:solidFill>
              </a:rPr>
              <a:t>Places the researcher in a unique role within a complex network of relations</a:t>
            </a:r>
          </a:p>
        </p:txBody>
      </p:sp>
      <p:pic>
        <p:nvPicPr>
          <p:cNvPr id="5" name="Picture 4" descr="A red sign in the middle of a flooded area">
            <a:extLst>
              <a:ext uri="{FF2B5EF4-FFF2-40B4-BE49-F238E27FC236}">
                <a16:creationId xmlns:a16="http://schemas.microsoft.com/office/drawing/2014/main" id="{241F48F6-4F53-4AA5-BFE0-CE8D91156333}"/>
              </a:ext>
            </a:extLst>
          </p:cNvPr>
          <p:cNvPicPr>
            <a:picLocks noChangeAspect="1"/>
          </p:cNvPicPr>
          <p:nvPr/>
        </p:nvPicPr>
        <p:blipFill>
          <a:blip r:embed="rId2"/>
          <a:stretch>
            <a:fillRect/>
          </a:stretch>
        </p:blipFill>
        <p:spPr>
          <a:xfrm>
            <a:off x="6108187" y="2140468"/>
            <a:ext cx="5635566" cy="4226210"/>
          </a:xfrm>
          <a:prstGeom prst="rect">
            <a:avLst/>
          </a:prstGeom>
        </p:spPr>
      </p:pic>
    </p:spTree>
    <p:extLst>
      <p:ext uri="{BB962C8B-B14F-4D97-AF65-F5344CB8AC3E}">
        <p14:creationId xmlns:p14="http://schemas.microsoft.com/office/powerpoint/2010/main" val="1124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EFC5F-9E7D-4156-8607-1491795B0C24}"/>
              </a:ext>
            </a:extLst>
          </p:cNvPr>
          <p:cNvSpPr>
            <a:spLocks noGrp="1"/>
          </p:cNvSpPr>
          <p:nvPr>
            <p:ph type="title"/>
          </p:nvPr>
        </p:nvSpPr>
        <p:spPr>
          <a:xfrm>
            <a:off x="5864280" y="393558"/>
            <a:ext cx="5394940" cy="1626312"/>
          </a:xfrm>
        </p:spPr>
        <p:txBody>
          <a:bodyPr>
            <a:normAutofit/>
          </a:bodyPr>
          <a:lstStyle/>
          <a:p>
            <a:pPr>
              <a:lnSpc>
                <a:spcPct val="90000"/>
              </a:lnSpc>
            </a:pPr>
            <a:r>
              <a:rPr lang="en-US" sz="2800" b="1" dirty="0">
                <a:solidFill>
                  <a:schemeClr val="tx1"/>
                </a:solidFill>
              </a:rPr>
              <a:t>Dilemma 1: </a:t>
            </a:r>
            <a:br>
              <a:rPr lang="en-US" sz="2800" b="1" dirty="0">
                <a:solidFill>
                  <a:schemeClr val="tx1"/>
                </a:solidFill>
              </a:rPr>
            </a:br>
            <a:r>
              <a:rPr lang="en-US" sz="2800" b="1" dirty="0">
                <a:solidFill>
                  <a:schemeClr val="tx1"/>
                </a:solidFill>
              </a:rPr>
              <a:t>Navigating Complex Local Political and Cultural Divides</a:t>
            </a:r>
            <a:endParaRPr lang="en-GB" sz="2800" b="1" dirty="0">
              <a:solidFill>
                <a:schemeClr val="tx1"/>
              </a:solidFill>
            </a:endParaRPr>
          </a:p>
        </p:txBody>
      </p:sp>
      <p:sp>
        <p:nvSpPr>
          <p:cNvPr id="3" name="Content Placeholder 2">
            <a:extLst>
              <a:ext uri="{FF2B5EF4-FFF2-40B4-BE49-F238E27FC236}">
                <a16:creationId xmlns:a16="http://schemas.microsoft.com/office/drawing/2014/main" id="{3D9C18AC-C0F2-4232-A01D-8B73D996F70D}"/>
              </a:ext>
            </a:extLst>
          </p:cNvPr>
          <p:cNvSpPr>
            <a:spLocks noGrp="1"/>
          </p:cNvSpPr>
          <p:nvPr>
            <p:ph idx="1"/>
          </p:nvPr>
        </p:nvSpPr>
        <p:spPr>
          <a:xfrm>
            <a:off x="5577863" y="2177032"/>
            <a:ext cx="5558526" cy="4442346"/>
          </a:xfrm>
        </p:spPr>
        <p:txBody>
          <a:bodyPr>
            <a:normAutofit/>
          </a:bodyPr>
          <a:lstStyle/>
          <a:p>
            <a:pPr>
              <a:lnSpc>
                <a:spcPct val="90000"/>
              </a:lnSpc>
            </a:pPr>
            <a:r>
              <a:rPr lang="en-GB" b="1" dirty="0">
                <a:solidFill>
                  <a:schemeClr val="tx1"/>
                </a:solidFill>
              </a:rPr>
              <a:t>Meeting heightened expectations mixed with caution and doubt</a:t>
            </a:r>
          </a:p>
          <a:p>
            <a:pPr marL="0" indent="0">
              <a:lnSpc>
                <a:spcPct val="90000"/>
              </a:lnSpc>
              <a:buNone/>
            </a:pPr>
            <a:endParaRPr lang="en-GB" sz="1700" b="1" dirty="0">
              <a:solidFill>
                <a:schemeClr val="tx1"/>
              </a:solidFill>
            </a:endParaRPr>
          </a:p>
          <a:p>
            <a:pPr>
              <a:lnSpc>
                <a:spcPct val="90000"/>
              </a:lnSpc>
            </a:pPr>
            <a:r>
              <a:rPr lang="en-GB" b="1" dirty="0">
                <a:solidFill>
                  <a:schemeClr val="tx1"/>
                </a:solidFill>
              </a:rPr>
              <a:t>‘We didn’t know who you were or not really anything about you….aye, we knew what you were doing and all that, but you, as in you yourself, what kind of character you were and all, that we didn’t know. You seemed an alright kind of lass, but its that whole who you were and who you stood with. We wanted more about you first’ </a:t>
            </a:r>
          </a:p>
          <a:p>
            <a:pPr marL="400050" lvl="1" indent="0">
              <a:lnSpc>
                <a:spcPct val="90000"/>
              </a:lnSpc>
              <a:buNone/>
            </a:pPr>
            <a:r>
              <a:rPr lang="en-GB" b="1" i="1" dirty="0">
                <a:solidFill>
                  <a:schemeClr val="tx1"/>
                </a:solidFill>
              </a:rPr>
              <a:t>(Brian in 2016 talking about meeting me in 2014 on my first visit to the local area</a:t>
            </a:r>
            <a:r>
              <a:rPr lang="en-GB" b="1" dirty="0">
                <a:solidFill>
                  <a:schemeClr val="tx1"/>
                </a:solidFill>
              </a:rPr>
              <a:t>)</a:t>
            </a:r>
          </a:p>
          <a:p>
            <a:pPr>
              <a:lnSpc>
                <a:spcPct val="90000"/>
              </a:lnSpc>
            </a:pPr>
            <a:endParaRPr lang="en-GB" sz="1700" dirty="0"/>
          </a:p>
          <a:p>
            <a:pPr>
              <a:lnSpc>
                <a:spcPct val="90000"/>
              </a:lnSpc>
            </a:pPr>
            <a:endParaRPr lang="en-GB" sz="1700" dirty="0"/>
          </a:p>
          <a:p>
            <a:pPr>
              <a:lnSpc>
                <a:spcPct val="90000"/>
              </a:lnSpc>
            </a:pPr>
            <a:endParaRPr lang="en-GB" sz="1700" dirty="0"/>
          </a:p>
        </p:txBody>
      </p:sp>
      <p:pic>
        <p:nvPicPr>
          <p:cNvPr id="4" name="Picture 3" descr="A group of firefighters pushing a red vehicle containing a group of community members  through a flooded street during an emergency evacuation.&#10;">
            <a:extLst>
              <a:ext uri="{FF2B5EF4-FFF2-40B4-BE49-F238E27FC236}">
                <a16:creationId xmlns:a16="http://schemas.microsoft.com/office/drawing/2014/main" id="{AD2A26FE-9E68-452C-9EDF-C7214BDEB3A1}"/>
              </a:ext>
            </a:extLst>
          </p:cNvPr>
          <p:cNvPicPr>
            <a:picLocks noChangeAspect="1"/>
          </p:cNvPicPr>
          <p:nvPr/>
        </p:nvPicPr>
        <p:blipFill rotWithShape="1">
          <a:blip r:embed="rId2"/>
          <a:srcRect l="3098" r="29838" b="-2"/>
          <a:stretch/>
        </p:blipFill>
        <p:spPr>
          <a:xfrm>
            <a:off x="20" y="-34290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387483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450B2-CA9B-49D4-84C7-91EB79005A66}"/>
              </a:ext>
            </a:extLst>
          </p:cNvPr>
          <p:cNvSpPr>
            <a:spLocks noGrp="1"/>
          </p:cNvSpPr>
          <p:nvPr>
            <p:ph type="title"/>
          </p:nvPr>
        </p:nvSpPr>
        <p:spPr>
          <a:xfrm>
            <a:off x="1308369" y="404884"/>
            <a:ext cx="8596668" cy="1320800"/>
          </a:xfrm>
        </p:spPr>
        <p:txBody>
          <a:bodyPr>
            <a:normAutofit fontScale="90000"/>
          </a:bodyPr>
          <a:lstStyle/>
          <a:p>
            <a:pPr algn="ctr"/>
            <a:r>
              <a:rPr lang="en-US" b="1" dirty="0">
                <a:solidFill>
                  <a:schemeClr val="tx1"/>
                </a:solidFill>
              </a:rPr>
              <a:t>Dilemma 2: The Catch 22 of Care in the Post Flood Aftermath in Rural Scotland</a:t>
            </a:r>
            <a:endParaRPr lang="en-GB" b="1" dirty="0">
              <a:solidFill>
                <a:schemeClr val="tx1"/>
              </a:solidFill>
            </a:endParaRPr>
          </a:p>
        </p:txBody>
      </p:sp>
      <p:pic>
        <p:nvPicPr>
          <p:cNvPr id="5" name="Content Placeholder 4" descr="A flooded railway track and fields where the grass is no longer visible due to the height of the flood waters.&#10;">
            <a:extLst>
              <a:ext uri="{FF2B5EF4-FFF2-40B4-BE49-F238E27FC236}">
                <a16:creationId xmlns:a16="http://schemas.microsoft.com/office/drawing/2014/main" id="{3DFF77A3-4216-C10E-0870-42B7FA6B5939}"/>
              </a:ext>
            </a:extLst>
          </p:cNvPr>
          <p:cNvPicPr>
            <a:picLocks noGrp="1" noChangeAspect="1"/>
          </p:cNvPicPr>
          <p:nvPr>
            <p:ph idx="1"/>
          </p:nvPr>
        </p:nvPicPr>
        <p:blipFill>
          <a:blip r:embed="rId2"/>
          <a:stretch>
            <a:fillRect/>
          </a:stretch>
        </p:blipFill>
        <p:spPr>
          <a:xfrm>
            <a:off x="948621" y="1900048"/>
            <a:ext cx="4824381" cy="4118615"/>
          </a:xfrm>
        </p:spPr>
      </p:pic>
      <p:sp>
        <p:nvSpPr>
          <p:cNvPr id="11" name="TextBox 10">
            <a:extLst>
              <a:ext uri="{FF2B5EF4-FFF2-40B4-BE49-F238E27FC236}">
                <a16:creationId xmlns:a16="http://schemas.microsoft.com/office/drawing/2014/main" id="{0614E4A8-524F-48A4-93E2-ADC187FAEB1C}"/>
              </a:ext>
            </a:extLst>
          </p:cNvPr>
          <p:cNvSpPr txBox="1"/>
          <p:nvPr/>
        </p:nvSpPr>
        <p:spPr>
          <a:xfrm>
            <a:off x="5964071" y="2048345"/>
            <a:ext cx="4919559" cy="3970318"/>
          </a:xfrm>
          <a:prstGeom prst="rect">
            <a:avLst/>
          </a:prstGeom>
          <a:noFill/>
        </p:spPr>
        <p:txBody>
          <a:bodyPr wrap="square" rtlCol="0">
            <a:spAutoFit/>
          </a:bodyPr>
          <a:lstStyle/>
          <a:p>
            <a:pPr marL="285750" indent="-285750">
              <a:buFont typeface="Arial" panose="020B0604020202020204" pitchFamily="34" charset="0"/>
              <a:buChar char="•"/>
            </a:pPr>
            <a:r>
              <a:rPr lang="en-US" dirty="0"/>
              <a:t>Care is a complex, culturally-specific concept and practice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Local meanings and practices of care differ from those used in dominant institutional discourses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Expectations surrounding ‘care’ and ‘caring’ are highly socio-politically charged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Caught in a Catch 22: Navigation of an official politics of ‘care’, a local politics of ‘caring’, and the complex intersection of the two.</a:t>
            </a:r>
            <a:endParaRPr lang="en-GB" dirty="0"/>
          </a:p>
        </p:txBody>
      </p:sp>
    </p:spTree>
    <p:extLst>
      <p:ext uri="{BB962C8B-B14F-4D97-AF65-F5344CB8AC3E}">
        <p14:creationId xmlns:p14="http://schemas.microsoft.com/office/powerpoint/2010/main" val="369467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EFC5F-9E7D-4156-8607-1491795B0C24}"/>
              </a:ext>
            </a:extLst>
          </p:cNvPr>
          <p:cNvSpPr>
            <a:spLocks noGrp="1"/>
          </p:cNvSpPr>
          <p:nvPr>
            <p:ph type="title"/>
          </p:nvPr>
        </p:nvSpPr>
        <p:spPr>
          <a:xfrm>
            <a:off x="267485" y="402609"/>
            <a:ext cx="10970785" cy="1503483"/>
          </a:xfrm>
        </p:spPr>
        <p:txBody>
          <a:bodyPr>
            <a:normAutofit/>
          </a:bodyPr>
          <a:lstStyle/>
          <a:p>
            <a:pPr algn="ctr">
              <a:lnSpc>
                <a:spcPct val="90000"/>
              </a:lnSpc>
            </a:pPr>
            <a:r>
              <a:rPr lang="en-US" sz="4000" b="1" dirty="0">
                <a:solidFill>
                  <a:schemeClr val="tx1"/>
                </a:solidFill>
              </a:rPr>
              <a:t>Dilemma 3: Contesting Contested Solutions</a:t>
            </a:r>
            <a:endParaRPr lang="en-GB" sz="4000" b="1" dirty="0">
              <a:solidFill>
                <a:schemeClr val="tx1"/>
              </a:solidFill>
            </a:endParaRPr>
          </a:p>
        </p:txBody>
      </p:sp>
      <p:sp>
        <p:nvSpPr>
          <p:cNvPr id="3" name="Content Placeholder 2">
            <a:extLst>
              <a:ext uri="{FF2B5EF4-FFF2-40B4-BE49-F238E27FC236}">
                <a16:creationId xmlns:a16="http://schemas.microsoft.com/office/drawing/2014/main" id="{3D9C18AC-C0F2-4232-A01D-8B73D996F70D}"/>
              </a:ext>
            </a:extLst>
          </p:cNvPr>
          <p:cNvSpPr>
            <a:spLocks noGrp="1"/>
          </p:cNvSpPr>
          <p:nvPr>
            <p:ph idx="1"/>
          </p:nvPr>
        </p:nvSpPr>
        <p:spPr>
          <a:xfrm>
            <a:off x="4312922" y="1420249"/>
            <a:ext cx="6660241" cy="5035142"/>
          </a:xfrm>
        </p:spPr>
        <p:txBody>
          <a:bodyPr>
            <a:normAutofit lnSpcReduction="10000"/>
          </a:bodyPr>
          <a:lstStyle/>
          <a:p>
            <a:pPr>
              <a:lnSpc>
                <a:spcPct val="90000"/>
              </a:lnSpc>
            </a:pPr>
            <a:r>
              <a:rPr lang="en-US" sz="2000" b="1" dirty="0">
                <a:solidFill>
                  <a:schemeClr val="tx1"/>
                </a:solidFill>
              </a:rPr>
              <a:t>Justice for Whom, By Whom? Impact for Whom?</a:t>
            </a:r>
          </a:p>
          <a:p>
            <a:pPr>
              <a:lnSpc>
                <a:spcPct val="90000"/>
              </a:lnSpc>
            </a:pPr>
            <a:endParaRPr lang="en-US" sz="2000" b="1" dirty="0">
              <a:solidFill>
                <a:schemeClr val="tx1"/>
              </a:solidFill>
            </a:endParaRPr>
          </a:p>
          <a:p>
            <a:pPr>
              <a:lnSpc>
                <a:spcPct val="90000"/>
              </a:lnSpc>
            </a:pPr>
            <a:r>
              <a:rPr lang="en-US" sz="2000" b="1" dirty="0">
                <a:solidFill>
                  <a:schemeClr val="tx1"/>
                </a:solidFill>
              </a:rPr>
              <a:t>‘It’s the talking which is what really helps. Some of these things, I hadn’t thought of before. It makes a difference once you know. But when no one is saying anything, nobody’s talking, then nothing gets done.’ (Margaret 2015)</a:t>
            </a:r>
          </a:p>
          <a:p>
            <a:pPr>
              <a:lnSpc>
                <a:spcPct val="90000"/>
              </a:lnSpc>
            </a:pPr>
            <a:endParaRPr lang="en-US" sz="2000" b="1" dirty="0">
              <a:solidFill>
                <a:schemeClr val="tx1"/>
              </a:solidFill>
            </a:endParaRPr>
          </a:p>
          <a:p>
            <a:pPr>
              <a:lnSpc>
                <a:spcPct val="90000"/>
              </a:lnSpc>
            </a:pPr>
            <a:r>
              <a:rPr lang="en-US" sz="2000" b="1" dirty="0">
                <a:solidFill>
                  <a:schemeClr val="tx1"/>
                </a:solidFill>
              </a:rPr>
              <a:t>‘I had no idea about that. We don’t really hear about all that; we don’t get told…..that’s helpful to know.’ (Local Authority Representative 2015)</a:t>
            </a:r>
          </a:p>
          <a:p>
            <a:pPr>
              <a:lnSpc>
                <a:spcPct val="90000"/>
              </a:lnSpc>
            </a:pPr>
            <a:endParaRPr lang="en-US" sz="2000" b="1" dirty="0">
              <a:solidFill>
                <a:schemeClr val="tx1"/>
              </a:solidFill>
            </a:endParaRPr>
          </a:p>
          <a:p>
            <a:pPr>
              <a:lnSpc>
                <a:spcPct val="90000"/>
              </a:lnSpc>
            </a:pPr>
            <a:r>
              <a:rPr lang="en-US" sz="2000" b="1" dirty="0">
                <a:solidFill>
                  <a:schemeClr val="tx1"/>
                </a:solidFill>
              </a:rPr>
              <a:t>It’s that difference between listening and really listening, and doing things properly, it’ll take time. It’ll take time because its not a quick fix.’ (Jim 2015)</a:t>
            </a:r>
          </a:p>
          <a:p>
            <a:pPr>
              <a:lnSpc>
                <a:spcPct val="90000"/>
              </a:lnSpc>
            </a:pPr>
            <a:endParaRPr lang="en-US" sz="1700" b="1" dirty="0">
              <a:solidFill>
                <a:schemeClr val="tx1"/>
              </a:solidFill>
            </a:endParaRPr>
          </a:p>
          <a:p>
            <a:pPr>
              <a:lnSpc>
                <a:spcPct val="90000"/>
              </a:lnSpc>
            </a:pPr>
            <a:endParaRPr lang="en-GB" sz="1700" b="1" dirty="0">
              <a:solidFill>
                <a:schemeClr val="tx1"/>
              </a:solidFill>
            </a:endParaRPr>
          </a:p>
          <a:p>
            <a:pPr>
              <a:lnSpc>
                <a:spcPct val="90000"/>
              </a:lnSpc>
            </a:pPr>
            <a:endParaRPr lang="en-GB" sz="1700" dirty="0"/>
          </a:p>
          <a:p>
            <a:pPr>
              <a:lnSpc>
                <a:spcPct val="90000"/>
              </a:lnSpc>
            </a:pPr>
            <a:endParaRPr lang="en-GB" sz="1700" dirty="0"/>
          </a:p>
          <a:p>
            <a:pPr>
              <a:lnSpc>
                <a:spcPct val="90000"/>
              </a:lnSpc>
            </a:pPr>
            <a:endParaRPr lang="en-GB" sz="1700" dirty="0"/>
          </a:p>
        </p:txBody>
      </p:sp>
      <p:pic>
        <p:nvPicPr>
          <p:cNvPr id="6" name="Picture 5" descr="A flooded street and emergency responders in an inflatable boat during an emergency rescue operation. ">
            <a:extLst>
              <a:ext uri="{FF2B5EF4-FFF2-40B4-BE49-F238E27FC236}">
                <a16:creationId xmlns:a16="http://schemas.microsoft.com/office/drawing/2014/main" id="{5DE67BEA-51A2-E70E-19C1-CF23AA226185}"/>
              </a:ext>
            </a:extLst>
          </p:cNvPr>
          <p:cNvPicPr>
            <a:picLocks noChangeAspect="1"/>
          </p:cNvPicPr>
          <p:nvPr/>
        </p:nvPicPr>
        <p:blipFill>
          <a:blip r:embed="rId2"/>
          <a:stretch>
            <a:fillRect/>
          </a:stretch>
        </p:blipFill>
        <p:spPr>
          <a:xfrm>
            <a:off x="164002" y="2171989"/>
            <a:ext cx="4148920" cy="3177699"/>
          </a:xfrm>
          <a:prstGeom prst="rect">
            <a:avLst/>
          </a:prstGeom>
          <a:scene3d>
            <a:camera prst="orthographicFront">
              <a:rot lat="0" lon="20699996" rev="0"/>
            </a:camera>
            <a:lightRig rig="threePt" dir="t"/>
          </a:scene3d>
        </p:spPr>
      </p:pic>
    </p:spTree>
    <p:extLst>
      <p:ext uri="{BB962C8B-B14F-4D97-AF65-F5344CB8AC3E}">
        <p14:creationId xmlns:p14="http://schemas.microsoft.com/office/powerpoint/2010/main" val="213036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FA725-F855-4292-B0B3-2A885BC76E9A}"/>
              </a:ext>
            </a:extLst>
          </p:cNvPr>
          <p:cNvSpPr>
            <a:spLocks noGrp="1"/>
          </p:cNvSpPr>
          <p:nvPr>
            <p:ph type="title"/>
          </p:nvPr>
        </p:nvSpPr>
        <p:spPr>
          <a:xfrm>
            <a:off x="1137772" y="363941"/>
            <a:ext cx="8596668" cy="1320800"/>
          </a:xfrm>
        </p:spPr>
        <p:txBody>
          <a:bodyPr/>
          <a:lstStyle/>
          <a:p>
            <a:pPr algn="ctr"/>
            <a:r>
              <a:rPr lang="en-US" b="1" dirty="0">
                <a:solidFill>
                  <a:schemeClr val="tx1"/>
                </a:solidFill>
              </a:rPr>
              <a:t>Conclusion</a:t>
            </a:r>
            <a:endParaRPr lang="en-GB" b="1" dirty="0">
              <a:solidFill>
                <a:schemeClr val="tx1"/>
              </a:solidFill>
            </a:endParaRPr>
          </a:p>
        </p:txBody>
      </p:sp>
      <p:sp>
        <p:nvSpPr>
          <p:cNvPr id="3" name="Content Placeholder 2">
            <a:extLst>
              <a:ext uri="{FF2B5EF4-FFF2-40B4-BE49-F238E27FC236}">
                <a16:creationId xmlns:a16="http://schemas.microsoft.com/office/drawing/2014/main" id="{35E09408-271A-4608-8324-BE9DB94A2495}"/>
              </a:ext>
            </a:extLst>
          </p:cNvPr>
          <p:cNvSpPr>
            <a:spLocks noGrp="1"/>
          </p:cNvSpPr>
          <p:nvPr>
            <p:ph idx="1"/>
          </p:nvPr>
        </p:nvSpPr>
        <p:spPr>
          <a:xfrm>
            <a:off x="704630" y="1160060"/>
            <a:ext cx="9462952" cy="5129283"/>
          </a:xfrm>
        </p:spPr>
        <p:txBody>
          <a:bodyPr>
            <a:normAutofit lnSpcReduction="10000"/>
          </a:bodyPr>
          <a:lstStyle/>
          <a:p>
            <a:endParaRPr lang="en-US" b="1" dirty="0">
              <a:solidFill>
                <a:schemeClr val="tx1"/>
              </a:solidFill>
            </a:endParaRPr>
          </a:p>
          <a:p>
            <a:r>
              <a:rPr lang="en-US" b="1" dirty="0">
                <a:solidFill>
                  <a:schemeClr val="tx1"/>
                </a:solidFill>
              </a:rPr>
              <a:t>The predominant focus on the ‘tangible ends and outcomes’ within applied-action research is especially problematic in the disaster and humanitarian context </a:t>
            </a:r>
          </a:p>
          <a:p>
            <a:endParaRPr lang="en-US" b="1" dirty="0">
              <a:solidFill>
                <a:schemeClr val="tx1"/>
              </a:solidFill>
            </a:endParaRPr>
          </a:p>
          <a:p>
            <a:r>
              <a:rPr lang="en-US" b="1" dirty="0">
                <a:solidFill>
                  <a:schemeClr val="tx1"/>
                </a:solidFill>
              </a:rPr>
              <a:t>Creates insurmountable burdens on the researcher</a:t>
            </a:r>
          </a:p>
          <a:p>
            <a:endParaRPr lang="en-US" b="1" dirty="0">
              <a:solidFill>
                <a:schemeClr val="tx1"/>
              </a:solidFill>
            </a:endParaRPr>
          </a:p>
          <a:p>
            <a:r>
              <a:rPr lang="en-US" b="1" dirty="0">
                <a:solidFill>
                  <a:schemeClr val="tx1"/>
                </a:solidFill>
              </a:rPr>
              <a:t>Creates expectations amongst interlocutors that cannot be met: Can potentially be highly damaging for all involved</a:t>
            </a:r>
          </a:p>
          <a:p>
            <a:endParaRPr lang="en-US" b="1" dirty="0">
              <a:solidFill>
                <a:schemeClr val="tx1"/>
              </a:solidFill>
            </a:endParaRPr>
          </a:p>
          <a:p>
            <a:r>
              <a:rPr lang="en-US" b="1" dirty="0">
                <a:solidFill>
                  <a:schemeClr val="tx1"/>
                </a:solidFill>
              </a:rPr>
              <a:t>Reflects and heightens cultural dominance and unequal power relations</a:t>
            </a:r>
          </a:p>
          <a:p>
            <a:endParaRPr lang="en-US" b="1" dirty="0">
              <a:solidFill>
                <a:schemeClr val="tx1"/>
              </a:solidFill>
            </a:endParaRPr>
          </a:p>
          <a:p>
            <a:r>
              <a:rPr lang="en-US" b="1" dirty="0">
                <a:solidFill>
                  <a:schemeClr val="tx1"/>
                </a:solidFill>
              </a:rPr>
              <a:t>Yet, navigating ethical and practical dilemmas in these field can create new opportunities that enable community members to exercise their own voices and agency and introduce opportunities for careful, critical reflection amongst all parties. </a:t>
            </a:r>
          </a:p>
          <a:p>
            <a:endParaRPr lang="en-US"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45766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212</TotalTime>
  <Words>736</Words>
  <Application>Microsoft Office PowerPoint</Application>
  <PresentationFormat>Widescreen</PresentationFormat>
  <Paragraphs>62</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Trebuchet MS</vt:lpstr>
      <vt:lpstr>Wingdings 3</vt:lpstr>
      <vt:lpstr>Facet</vt:lpstr>
      <vt:lpstr>‘What I’d really like to do is to bring them here and give them a piece of my mind’:  Rethinking Expectations of ‘Solutions’ in Applied-Action Disaster Research </vt:lpstr>
      <vt:lpstr>Flooding and Extreme Weather in Scotland: Contested Responses and Imperfect Solutions </vt:lpstr>
      <vt:lpstr>Research for Impact: Raising Expectations</vt:lpstr>
      <vt:lpstr>Dilemma 1:  Navigating Complex Local Political and Cultural Divides</vt:lpstr>
      <vt:lpstr>Dilemma 2: The Catch 22 of Care in the Post Flood Aftermath in Rural Scotland</vt:lpstr>
      <vt:lpstr>Dilemma 3: Contesting Contested Solutions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 surprised they were so surprised’  Lessons in the importance of culture for understanding the construction of emotional coping capacities in the consecutive flood context</dc:title>
  <dc:creator>Irena Connon</dc:creator>
  <cp:lastModifiedBy>Irena Connon</cp:lastModifiedBy>
  <cp:revision>36</cp:revision>
  <dcterms:created xsi:type="dcterms:W3CDTF">2022-03-22T13:24:05Z</dcterms:created>
  <dcterms:modified xsi:type="dcterms:W3CDTF">2022-11-09T18:08:07Z</dcterms:modified>
</cp:coreProperties>
</file>