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7" r:id="rId11"/>
    <p:sldId id="268" r:id="rId12"/>
    <p:sldId id="266" r:id="rId13"/>
    <p:sldId id="270" r:id="rId14"/>
    <p:sldId id="269" r:id="rId15"/>
    <p:sldId id="271" r:id="rId16"/>
    <p:sldId id="272" r:id="rId17"/>
    <p:sldId id="275" r:id="rId18"/>
    <p:sldId id="273" r:id="rId19"/>
    <p:sldId id="276" r:id="rId20"/>
    <p:sldId id="27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AFC"/>
    <a:srgbClr val="D3FDF6"/>
    <a:srgbClr val="E3FCAA"/>
    <a:srgbClr val="FCDDD4"/>
    <a:srgbClr val="E9FACA"/>
    <a:srgbClr val="B599FB"/>
    <a:srgbClr val="C1B9FD"/>
    <a:srgbClr val="DBE9F5"/>
    <a:srgbClr val="D4FCF0"/>
    <a:srgbClr val="EDF6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2283585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285250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23133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2588454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244095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159376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3612089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678938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4126128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957599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15227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3239097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80501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612808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4107050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7D7525-E337-44FC-871D-B1D75EC844D0}" type="datetimeFigureOut">
              <a:rPr lang="en-GB" smtClean="0"/>
              <a:t>24/10/2022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D27A13F-E7A5-4A97-931F-8D138E53294F}" type="slidenum">
              <a:rPr lang="en-GB" smtClean="0"/>
              <a:t>‹#›</a:t>
            </a:fld>
            <a:endParaRPr lang="en-GB" dirty="0"/>
          </a:p>
        </p:txBody>
      </p:sp>
    </p:spTree>
    <p:extLst>
      <p:ext uri="{BB962C8B-B14F-4D97-AF65-F5344CB8AC3E}">
        <p14:creationId xmlns:p14="http://schemas.microsoft.com/office/powerpoint/2010/main" val="4244092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7D7525-E337-44FC-871D-B1D75EC844D0}" type="datetimeFigureOut">
              <a:rPr lang="en-GB" smtClean="0"/>
              <a:t>24/10/2022</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D27A13F-E7A5-4A97-931F-8D138E53294F}" type="slidenum">
              <a:rPr lang="en-GB" smtClean="0"/>
              <a:t>‹#›</a:t>
            </a:fld>
            <a:endParaRPr lang="en-GB" dirty="0"/>
          </a:p>
        </p:txBody>
      </p:sp>
    </p:spTree>
    <p:extLst>
      <p:ext uri="{BB962C8B-B14F-4D97-AF65-F5344CB8AC3E}">
        <p14:creationId xmlns:p14="http://schemas.microsoft.com/office/powerpoint/2010/main" val="4240907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renaconnon31@gmail.com" TargetMode="External"/><Relationship Id="rId2" Type="http://schemas.openxmlformats.org/officeDocument/2006/relationships/hyperlink" Target="mailto:irena.connon1@stir.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9C50-E7EC-5065-3EE5-0A8209F7446D}"/>
              </a:ext>
            </a:extLst>
          </p:cNvPr>
          <p:cNvSpPr>
            <a:spLocks noGrp="1"/>
          </p:cNvSpPr>
          <p:nvPr>
            <p:ph type="ctrTitle"/>
          </p:nvPr>
        </p:nvSpPr>
        <p:spPr>
          <a:xfrm>
            <a:off x="736980" y="2841263"/>
            <a:ext cx="9212237" cy="1646302"/>
          </a:xfrm>
        </p:spPr>
        <p:txBody>
          <a:bodyPr/>
          <a:lstStyle/>
          <a:p>
            <a:pPr algn="ctr"/>
            <a:r>
              <a:rPr lang="en-US" sz="4400" b="1" dirty="0">
                <a:solidFill>
                  <a:schemeClr val="tx1"/>
                </a:solidFill>
              </a:rPr>
              <a:t>Comparing International Models of Social Care</a:t>
            </a:r>
            <a:br>
              <a:rPr lang="en-US" sz="4400" b="1" dirty="0">
                <a:solidFill>
                  <a:schemeClr val="tx1"/>
                </a:solidFill>
              </a:rPr>
            </a:br>
            <a:br>
              <a:rPr lang="en-US" sz="4400" dirty="0"/>
            </a:br>
            <a:r>
              <a:rPr lang="en-US" sz="3200" b="1" dirty="0">
                <a:solidFill>
                  <a:schemeClr val="tx1"/>
                </a:solidFill>
              </a:rPr>
              <a:t>Considerations for Social Care Delivery, Sustainability and Funding in Scotland</a:t>
            </a:r>
            <a:br>
              <a:rPr lang="en-US" sz="4000" dirty="0"/>
            </a:br>
            <a:endParaRPr lang="en-GB" sz="4000" dirty="0"/>
          </a:p>
        </p:txBody>
      </p:sp>
      <p:sp>
        <p:nvSpPr>
          <p:cNvPr id="3" name="Subtitle 2">
            <a:extLst>
              <a:ext uri="{FF2B5EF4-FFF2-40B4-BE49-F238E27FC236}">
                <a16:creationId xmlns:a16="http://schemas.microsoft.com/office/drawing/2014/main" id="{D857579F-E578-B6DC-B504-F1E0BCBCF319}"/>
              </a:ext>
            </a:extLst>
          </p:cNvPr>
          <p:cNvSpPr>
            <a:spLocks noGrp="1"/>
          </p:cNvSpPr>
          <p:nvPr>
            <p:ph type="subTitle" idx="1"/>
          </p:nvPr>
        </p:nvSpPr>
        <p:spPr>
          <a:xfrm>
            <a:off x="1459630" y="4705926"/>
            <a:ext cx="7766936" cy="1096899"/>
          </a:xfrm>
        </p:spPr>
        <p:txBody>
          <a:bodyPr>
            <a:normAutofit/>
          </a:bodyPr>
          <a:lstStyle/>
          <a:p>
            <a:pPr algn="ctr"/>
            <a:r>
              <a:rPr lang="en-GB" sz="2000" dirty="0">
                <a:solidFill>
                  <a:schemeClr val="tx1"/>
                </a:solidFill>
              </a:rPr>
              <a:t>Dr Irena L. C. Connon</a:t>
            </a:r>
          </a:p>
          <a:p>
            <a:pPr algn="ctr"/>
            <a:r>
              <a:rPr lang="en-GB" sz="2000" dirty="0">
                <a:solidFill>
                  <a:schemeClr val="tx1"/>
                </a:solidFill>
              </a:rPr>
              <a:t>Email: </a:t>
            </a:r>
            <a:r>
              <a:rPr lang="en-GB" sz="2000" dirty="0">
                <a:solidFill>
                  <a:schemeClr val="tx1"/>
                </a:solidFill>
                <a:hlinkClick r:id="rId2">
                  <a:extLst>
                    <a:ext uri="{A12FA001-AC4F-418D-AE19-62706E023703}">
                      <ahyp:hlinkClr xmlns:ahyp="http://schemas.microsoft.com/office/drawing/2018/hyperlinkcolor" val="tx"/>
                    </a:ext>
                  </a:extLst>
                </a:hlinkClick>
              </a:rPr>
              <a:t>irena.connon1@stir.ac.uk</a:t>
            </a:r>
            <a:r>
              <a:rPr lang="en-GB" sz="2000" dirty="0">
                <a:solidFill>
                  <a:schemeClr val="tx1"/>
                </a:solidFill>
              </a:rPr>
              <a:t> or </a:t>
            </a:r>
            <a:r>
              <a:rPr lang="en-GB" sz="2000" dirty="0">
                <a:solidFill>
                  <a:schemeClr val="tx1"/>
                </a:solidFill>
                <a:hlinkClick r:id="rId3">
                  <a:extLst>
                    <a:ext uri="{A12FA001-AC4F-418D-AE19-62706E023703}">
                      <ahyp:hlinkClr xmlns:ahyp="http://schemas.microsoft.com/office/drawing/2018/hyperlinkcolor" val="tx"/>
                    </a:ext>
                  </a:extLst>
                </a:hlinkClick>
              </a:rPr>
              <a:t>irenaconnon31@gmail.com</a:t>
            </a:r>
            <a:r>
              <a:rPr lang="en-GB" sz="2000" dirty="0">
                <a:solidFill>
                  <a:schemeClr val="tx1"/>
                </a:solidFill>
              </a:rPr>
              <a:t> </a:t>
            </a:r>
          </a:p>
        </p:txBody>
      </p:sp>
    </p:spTree>
    <p:extLst>
      <p:ext uri="{BB962C8B-B14F-4D97-AF65-F5344CB8AC3E}">
        <p14:creationId xmlns:p14="http://schemas.microsoft.com/office/powerpoint/2010/main" val="315184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6630F-6FA9-C7C2-D928-7FE550848555}"/>
              </a:ext>
            </a:extLst>
          </p:cNvPr>
          <p:cNvSpPr>
            <a:spLocks noGrp="1"/>
          </p:cNvSpPr>
          <p:nvPr>
            <p:ph type="title"/>
          </p:nvPr>
        </p:nvSpPr>
        <p:spPr>
          <a:xfrm>
            <a:off x="1141358" y="609600"/>
            <a:ext cx="8596668" cy="1320800"/>
          </a:xfrm>
        </p:spPr>
        <p:txBody>
          <a:bodyPr/>
          <a:lstStyle/>
          <a:p>
            <a:pPr algn="ctr"/>
            <a:r>
              <a:rPr lang="en-GB" b="1" dirty="0">
                <a:solidFill>
                  <a:schemeClr val="tx1"/>
                </a:solidFill>
              </a:rPr>
              <a:t>Aims and Structure</a:t>
            </a:r>
          </a:p>
        </p:txBody>
      </p:sp>
      <p:sp>
        <p:nvSpPr>
          <p:cNvPr id="3" name="Content Placeholder 2">
            <a:extLst>
              <a:ext uri="{FF2B5EF4-FFF2-40B4-BE49-F238E27FC236}">
                <a16:creationId xmlns:a16="http://schemas.microsoft.com/office/drawing/2014/main" id="{624A9B7E-131E-C3A5-17BF-C5D31776E887}"/>
              </a:ext>
            </a:extLst>
          </p:cNvPr>
          <p:cNvSpPr>
            <a:spLocks noGrp="1"/>
          </p:cNvSpPr>
          <p:nvPr>
            <p:ph idx="1"/>
          </p:nvPr>
        </p:nvSpPr>
        <p:spPr>
          <a:xfrm>
            <a:off x="677333" y="1514901"/>
            <a:ext cx="10172637" cy="5022377"/>
          </a:xfrm>
        </p:spPr>
        <p:txBody>
          <a:bodyPr>
            <a:normAutofit/>
          </a:bodyPr>
          <a:lstStyle/>
          <a:p>
            <a:pPr marL="0" indent="0">
              <a:buNone/>
            </a:pPr>
            <a:r>
              <a:rPr lang="en-GB" sz="2600" dirty="0"/>
              <a:t>The aims of this presentation are: </a:t>
            </a:r>
          </a:p>
          <a:p>
            <a:pPr marL="0" indent="0">
              <a:buNone/>
            </a:pPr>
            <a:endParaRPr lang="en-GB" dirty="0"/>
          </a:p>
          <a:p>
            <a:pPr marL="0" indent="0">
              <a:buNone/>
            </a:pPr>
            <a:r>
              <a:rPr lang="en-GB" sz="2400" dirty="0"/>
              <a:t>1. To provide an overview of the </a:t>
            </a:r>
            <a:r>
              <a:rPr lang="en-GB" sz="2400" i="1" dirty="0"/>
              <a:t>Rapid </a:t>
            </a:r>
            <a:r>
              <a:rPr lang="en-US" sz="2400" i="1" dirty="0"/>
              <a:t>Literature Review of International Models of Social Care</a:t>
            </a:r>
          </a:p>
          <a:p>
            <a:pPr marL="0" indent="0">
              <a:buNone/>
            </a:pPr>
            <a:endParaRPr lang="en-US" sz="2400" i="1" dirty="0"/>
          </a:p>
          <a:p>
            <a:pPr marL="0" indent="0">
              <a:buNone/>
            </a:pPr>
            <a:r>
              <a:rPr lang="en-US" sz="2400" dirty="0"/>
              <a:t>2. To outline the key findings from the review</a:t>
            </a:r>
          </a:p>
          <a:p>
            <a:pPr marL="0" indent="0">
              <a:buNone/>
            </a:pPr>
            <a:endParaRPr lang="en-US" sz="2400" dirty="0"/>
          </a:p>
          <a:p>
            <a:pPr marL="0" indent="0">
              <a:buNone/>
            </a:pPr>
            <a:r>
              <a:rPr lang="en-US" sz="2400" dirty="0"/>
              <a:t>3. To provide a series of evidence-informed recommendations for decision-makers</a:t>
            </a:r>
          </a:p>
          <a:p>
            <a:endParaRPr lang="en-GB" dirty="0"/>
          </a:p>
        </p:txBody>
      </p:sp>
    </p:spTree>
    <p:extLst>
      <p:ext uri="{BB962C8B-B14F-4D97-AF65-F5344CB8AC3E}">
        <p14:creationId xmlns:p14="http://schemas.microsoft.com/office/powerpoint/2010/main" val="199921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37A3-0E18-AF83-2DBE-F3DCCBDAADAD}"/>
              </a:ext>
            </a:extLst>
          </p:cNvPr>
          <p:cNvSpPr>
            <a:spLocks noGrp="1"/>
          </p:cNvSpPr>
          <p:nvPr>
            <p:ph type="title"/>
          </p:nvPr>
        </p:nvSpPr>
        <p:spPr>
          <a:xfrm>
            <a:off x="677334" y="404884"/>
            <a:ext cx="9340123" cy="796119"/>
          </a:xfrm>
        </p:spPr>
        <p:txBody>
          <a:bodyPr>
            <a:normAutofit fontScale="90000"/>
          </a:bodyPr>
          <a:lstStyle/>
          <a:p>
            <a:pPr algn="ctr"/>
            <a:r>
              <a:rPr lang="en-US" b="1" dirty="0">
                <a:solidFill>
                  <a:schemeClr val="tx1"/>
                </a:solidFill>
                <a:latin typeface="Arial" panose="020B0604020202020204" pitchFamily="34" charset="0"/>
                <a:cs typeface="Arial" panose="020B0604020202020204" pitchFamily="34" charset="0"/>
              </a:rPr>
              <a:t>Literature Review of International Models of Social Care</a:t>
            </a:r>
            <a:endParaRPr lang="en-GB" b="1"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6437805-38F4-4EFB-9077-E9CEF8208147}"/>
              </a:ext>
            </a:extLst>
          </p:cNvPr>
          <p:cNvSpPr>
            <a:spLocks noGrp="1"/>
          </p:cNvSpPr>
          <p:nvPr>
            <p:ph idx="1"/>
          </p:nvPr>
        </p:nvSpPr>
        <p:spPr>
          <a:xfrm>
            <a:off x="677334" y="1610436"/>
            <a:ext cx="7552266" cy="5063319"/>
          </a:xfrm>
        </p:spPr>
        <p:txBody>
          <a:bodyPr>
            <a:normAutofit lnSpcReduction="10000"/>
          </a:bodyPr>
          <a:lstStyle/>
          <a:p>
            <a:pPr>
              <a:lnSpc>
                <a:spcPct val="120000"/>
              </a:lnSpc>
              <a:spcBef>
                <a:spcPts val="0"/>
              </a:spcBef>
            </a:pPr>
            <a:r>
              <a:rPr lang="en-US" sz="1900" b="1" dirty="0">
                <a:solidFill>
                  <a:schemeClr val="tx1"/>
                </a:solidFill>
                <a:latin typeface="Arial" panose="020B0604020202020204" pitchFamily="34" charset="0"/>
                <a:cs typeface="Arial" panose="020B0604020202020204" pitchFamily="34" charset="0"/>
              </a:rPr>
              <a:t>Purpose: To provide a </a:t>
            </a:r>
            <a:r>
              <a:rPr lang="en-US" sz="1900" b="1" i="1" dirty="0">
                <a:solidFill>
                  <a:schemeClr val="tx1"/>
                </a:solidFill>
                <a:latin typeface="Arial" panose="020B0604020202020204" pitchFamily="34" charset="0"/>
                <a:cs typeface="Arial" panose="020B0604020202020204" pitchFamily="34" charset="0"/>
              </a:rPr>
              <a:t>descriptive and comparative overview </a:t>
            </a:r>
            <a:r>
              <a:rPr lang="en-US" sz="1900" b="1" dirty="0">
                <a:solidFill>
                  <a:schemeClr val="tx1"/>
                </a:solidFill>
                <a:latin typeface="Arial" panose="020B0604020202020204" pitchFamily="34" charset="0"/>
                <a:cs typeface="Arial" panose="020B0604020202020204" pitchFamily="34" charset="0"/>
              </a:rPr>
              <a:t>of the relevant literature available to help inform decision-makers</a:t>
            </a:r>
          </a:p>
          <a:p>
            <a:pPr>
              <a:lnSpc>
                <a:spcPct val="120000"/>
              </a:lnSpc>
              <a:spcBef>
                <a:spcPts val="0"/>
              </a:spcBef>
            </a:pPr>
            <a:endParaRPr lang="en-US" sz="1900" b="1" dirty="0">
              <a:solidFill>
                <a:schemeClr val="tx1"/>
              </a:solidFill>
              <a:latin typeface="Arial" panose="020B0604020202020204" pitchFamily="34" charset="0"/>
              <a:cs typeface="Arial" panose="020B0604020202020204" pitchFamily="34" charset="0"/>
            </a:endParaRPr>
          </a:p>
          <a:p>
            <a:pPr>
              <a:lnSpc>
                <a:spcPct val="120000"/>
              </a:lnSpc>
              <a:spcBef>
                <a:spcPts val="0"/>
              </a:spcBef>
            </a:pPr>
            <a:r>
              <a:rPr lang="en-US" sz="1900" b="1" dirty="0">
                <a:solidFill>
                  <a:schemeClr val="tx1"/>
                </a:solidFill>
                <a:latin typeface="Arial" panose="020B0604020202020204" pitchFamily="34" charset="0"/>
                <a:cs typeface="Arial" panose="020B0604020202020204" pitchFamily="34" charset="0"/>
              </a:rPr>
              <a:t>The review considered:</a:t>
            </a:r>
          </a:p>
          <a:p>
            <a:pPr marL="0" indent="0">
              <a:lnSpc>
                <a:spcPct val="120000"/>
              </a:lnSpc>
              <a:spcBef>
                <a:spcPts val="0"/>
              </a:spcBef>
              <a:buNone/>
            </a:pPr>
            <a:r>
              <a:rPr lang="en-US" dirty="0">
                <a:solidFill>
                  <a:schemeClr val="tx1"/>
                </a:solidFill>
                <a:latin typeface="Arial" panose="020B0604020202020204" pitchFamily="34" charset="0"/>
                <a:cs typeface="Arial" panose="020B0604020202020204" pitchFamily="34" charset="0"/>
              </a:rPr>
              <a:t>	1) How social care is structured, delivered, funded and governed 	in each country, </a:t>
            </a:r>
          </a:p>
          <a:p>
            <a:pPr marL="0" indent="0">
              <a:lnSpc>
                <a:spcPct val="120000"/>
              </a:lnSpc>
              <a:spcBef>
                <a:spcPts val="0"/>
              </a:spcBef>
              <a:buNone/>
            </a:pPr>
            <a:r>
              <a:rPr lang="en-US" dirty="0">
                <a:solidFill>
                  <a:schemeClr val="tx1"/>
                </a:solidFill>
                <a:latin typeface="Arial" panose="020B0604020202020204" pitchFamily="34" charset="0"/>
                <a:cs typeface="Arial" panose="020B0604020202020204" pitchFamily="34" charset="0"/>
              </a:rPr>
              <a:t>	2) Benefits and limitations associated with each model,</a:t>
            </a:r>
          </a:p>
          <a:p>
            <a:pPr marL="0" indent="0">
              <a:lnSpc>
                <a:spcPct val="120000"/>
              </a:lnSpc>
              <a:spcBef>
                <a:spcPts val="0"/>
              </a:spcBef>
              <a:buNone/>
            </a:pPr>
            <a:r>
              <a:rPr lang="en-US" dirty="0">
                <a:solidFill>
                  <a:schemeClr val="tx1"/>
                </a:solidFill>
                <a:latin typeface="Arial" panose="020B0604020202020204" pitchFamily="34" charset="0"/>
                <a:cs typeface="Arial" panose="020B0604020202020204" pitchFamily="34" charset="0"/>
              </a:rPr>
              <a:t>	3) Impacts on population health outcomes,</a:t>
            </a:r>
          </a:p>
          <a:p>
            <a:pPr marL="0" indent="0">
              <a:lnSpc>
                <a:spcPct val="120000"/>
              </a:lnSpc>
              <a:spcBef>
                <a:spcPts val="0"/>
              </a:spcBef>
              <a:buNone/>
            </a:pPr>
            <a:r>
              <a:rPr lang="en-US" dirty="0">
                <a:solidFill>
                  <a:schemeClr val="tx1"/>
                </a:solidFill>
                <a:latin typeface="Arial" panose="020B0604020202020204" pitchFamily="34" charset="0"/>
                <a:cs typeface="Arial" panose="020B0604020202020204" pitchFamily="34" charset="0"/>
              </a:rPr>
              <a:t>	4) Enablers and barriers to the effective implementation and 	delivery 	of each model,</a:t>
            </a:r>
          </a:p>
          <a:p>
            <a:pPr marL="0" indent="0">
              <a:lnSpc>
                <a:spcPct val="120000"/>
              </a:lnSpc>
              <a:spcBef>
                <a:spcPts val="0"/>
              </a:spcBef>
              <a:buNone/>
            </a:pPr>
            <a:r>
              <a:rPr lang="en-US" dirty="0">
                <a:solidFill>
                  <a:schemeClr val="tx1"/>
                </a:solidFill>
                <a:latin typeface="Arial" panose="020B0604020202020204" pitchFamily="34" charset="0"/>
                <a:cs typeface="Arial" panose="020B0604020202020204" pitchFamily="34" charset="0"/>
              </a:rPr>
              <a:t>	5) Enablers and barriers to the long-term sustainability of each 	model, </a:t>
            </a:r>
          </a:p>
          <a:p>
            <a:pPr marL="0" indent="0">
              <a:lnSpc>
                <a:spcPct val="120000"/>
              </a:lnSpc>
              <a:spcBef>
                <a:spcPts val="0"/>
              </a:spcBef>
              <a:buNone/>
            </a:pPr>
            <a:r>
              <a:rPr lang="en-US" dirty="0">
                <a:solidFill>
                  <a:schemeClr val="tx1"/>
                </a:solidFill>
                <a:latin typeface="Arial" panose="020B0604020202020204" pitchFamily="34" charset="0"/>
                <a:cs typeface="Arial" panose="020B0604020202020204" pitchFamily="34" charset="0"/>
              </a:rPr>
              <a:t>	6) Important points to consider when thinking about the 	transferability of the models for implementation in Scotland.</a:t>
            </a:r>
          </a:p>
          <a:p>
            <a:endParaRPr lang="en-US" dirty="0"/>
          </a:p>
          <a:p>
            <a:endParaRPr lang="en-US" dirty="0"/>
          </a:p>
          <a:p>
            <a:endParaRPr lang="en-US" dirty="0"/>
          </a:p>
          <a:p>
            <a:endParaRPr lang="en-GB" dirty="0"/>
          </a:p>
        </p:txBody>
      </p:sp>
      <p:pic>
        <p:nvPicPr>
          <p:cNvPr id="5" name="Picture 4">
            <a:extLst>
              <a:ext uri="{FF2B5EF4-FFF2-40B4-BE49-F238E27FC236}">
                <a16:creationId xmlns:a16="http://schemas.microsoft.com/office/drawing/2014/main" id="{E95C3B07-3E94-FA68-0CF7-E408D6F477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3373" y="1610436"/>
            <a:ext cx="3798627" cy="480127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0868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FAE75-12A4-0423-133A-2B5DC86C3B29}"/>
              </a:ext>
            </a:extLst>
          </p:cNvPr>
          <p:cNvSpPr>
            <a:spLocks noGrp="1"/>
          </p:cNvSpPr>
          <p:nvPr>
            <p:ph type="title"/>
          </p:nvPr>
        </p:nvSpPr>
        <p:spPr>
          <a:xfrm>
            <a:off x="1570202" y="316932"/>
            <a:ext cx="8596668" cy="856777"/>
          </a:xfrm>
        </p:spPr>
        <p:txBody>
          <a:bodyPr/>
          <a:lstStyle/>
          <a:p>
            <a:pPr algn="ctr"/>
            <a:r>
              <a:rPr lang="en-GB" b="1" dirty="0">
                <a:solidFill>
                  <a:schemeClr val="tx1"/>
                </a:solidFill>
                <a:latin typeface="Arial" panose="020B0604020202020204" pitchFamily="34" charset="0"/>
                <a:cs typeface="Arial" panose="020B0604020202020204" pitchFamily="34" charset="0"/>
              </a:rPr>
              <a:t>Methodology</a:t>
            </a:r>
          </a:p>
        </p:txBody>
      </p:sp>
      <p:sp>
        <p:nvSpPr>
          <p:cNvPr id="3" name="Content Placeholder 2">
            <a:extLst>
              <a:ext uri="{FF2B5EF4-FFF2-40B4-BE49-F238E27FC236}">
                <a16:creationId xmlns:a16="http://schemas.microsoft.com/office/drawing/2014/main" id="{796F0DF7-F530-17AF-DABE-E2CECCDFA64C}"/>
              </a:ext>
            </a:extLst>
          </p:cNvPr>
          <p:cNvSpPr>
            <a:spLocks noGrp="1"/>
          </p:cNvSpPr>
          <p:nvPr>
            <p:ph idx="1"/>
          </p:nvPr>
        </p:nvSpPr>
        <p:spPr>
          <a:xfrm>
            <a:off x="677333" y="1433015"/>
            <a:ext cx="4249509" cy="5424985"/>
          </a:xfrm>
        </p:spPr>
        <p:txBody>
          <a:bodyPr>
            <a:normAutofit lnSpcReduction="10000"/>
          </a:bodyPr>
          <a:lstStyle/>
          <a:p>
            <a:r>
              <a:rPr lang="en-US" b="1" dirty="0">
                <a:solidFill>
                  <a:schemeClr val="tx1"/>
                </a:solidFill>
                <a:latin typeface="Arial" panose="020B0604020202020204" pitchFamily="34" charset="0"/>
                <a:cs typeface="Arial" panose="020B0604020202020204" pitchFamily="34" charset="0"/>
              </a:rPr>
              <a:t>The rapid review of the literature combined systematic with narrative and abridged Delphi Method techniques to review the existing literature</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Research questions was determined by the aims of the review</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The data collection and quality check process is outlined on the flow chart opposite</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Analysis and coding of the 166 articles included in the final sample was undertaken using qualitative descriptive analysis</a:t>
            </a:r>
          </a:p>
        </p:txBody>
      </p:sp>
      <p:pic>
        <p:nvPicPr>
          <p:cNvPr id="4" name="Picture 3">
            <a:extLst>
              <a:ext uri="{FF2B5EF4-FFF2-40B4-BE49-F238E27FC236}">
                <a16:creationId xmlns:a16="http://schemas.microsoft.com/office/drawing/2014/main" id="{82A3A4E8-17ED-AFAB-32E1-A7B18108A45B}"/>
              </a:ext>
            </a:extLst>
          </p:cNvPr>
          <p:cNvPicPr>
            <a:picLocks noChangeAspect="1"/>
          </p:cNvPicPr>
          <p:nvPr/>
        </p:nvPicPr>
        <p:blipFill>
          <a:blip r:embed="rId2"/>
          <a:stretch>
            <a:fillRect/>
          </a:stretch>
        </p:blipFill>
        <p:spPr>
          <a:xfrm>
            <a:off x="5322626" y="1330657"/>
            <a:ext cx="6787993" cy="5540991"/>
          </a:xfrm>
          <a:prstGeom prst="rect">
            <a:avLst/>
          </a:prstGeom>
        </p:spPr>
      </p:pic>
    </p:spTree>
    <p:extLst>
      <p:ext uri="{BB962C8B-B14F-4D97-AF65-F5344CB8AC3E}">
        <p14:creationId xmlns:p14="http://schemas.microsoft.com/office/powerpoint/2010/main" val="441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15F7E-F3CF-08B1-3285-F5D353D12380}"/>
              </a:ext>
            </a:extLst>
          </p:cNvPr>
          <p:cNvSpPr>
            <a:spLocks noGrp="1"/>
          </p:cNvSpPr>
          <p:nvPr>
            <p:ph type="title"/>
          </p:nvPr>
        </p:nvSpPr>
        <p:spPr>
          <a:xfrm>
            <a:off x="677333" y="457199"/>
            <a:ext cx="10466917" cy="833438"/>
          </a:xfrm>
        </p:spPr>
        <p:txBody>
          <a:bodyPr>
            <a:normAutofit fontScale="90000"/>
          </a:bodyPr>
          <a:lstStyle/>
          <a:p>
            <a:pPr algn="ctr"/>
            <a:r>
              <a:rPr lang="en-GB" b="1" dirty="0">
                <a:solidFill>
                  <a:schemeClr val="tx1"/>
                </a:solidFill>
                <a:latin typeface="Arial" panose="020B0604020202020204" pitchFamily="34" charset="0"/>
                <a:cs typeface="Arial" panose="020B0604020202020204" pitchFamily="34" charset="0"/>
              </a:rPr>
              <a:t>Findings 1: </a:t>
            </a:r>
            <a:r>
              <a:rPr lang="en-US" b="1" dirty="0">
                <a:solidFill>
                  <a:schemeClr val="tx1"/>
                </a:solidFill>
                <a:latin typeface="Arial" panose="020B0604020202020204" pitchFamily="34" charset="0"/>
                <a:cs typeface="Arial" panose="020B0604020202020204" pitchFamily="34" charset="0"/>
              </a:rPr>
              <a:t>Social Care Funding, Delivery, Structure and Governance</a:t>
            </a:r>
            <a:endParaRPr lang="en-GB" b="1" dirty="0">
              <a:solidFill>
                <a:schemeClr val="tx1"/>
              </a:solidFill>
              <a:latin typeface="Arial" panose="020B060402020202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143BE747-4629-7979-314D-7982E4CDA38E}"/>
              </a:ext>
            </a:extLst>
          </p:cNvPr>
          <p:cNvGraphicFramePr>
            <a:graphicFrameLocks noGrp="1"/>
          </p:cNvGraphicFramePr>
          <p:nvPr>
            <p:ph idx="1"/>
            <p:extLst>
              <p:ext uri="{D42A27DB-BD31-4B8C-83A1-F6EECF244321}">
                <p14:modId xmlns:p14="http://schemas.microsoft.com/office/powerpoint/2010/main" val="2843790392"/>
              </p:ext>
            </p:extLst>
          </p:nvPr>
        </p:nvGraphicFramePr>
        <p:xfrm>
          <a:off x="677333" y="1657575"/>
          <a:ext cx="10795531" cy="5190437"/>
        </p:xfrm>
        <a:graphic>
          <a:graphicData uri="http://schemas.openxmlformats.org/drawingml/2006/table">
            <a:tbl>
              <a:tblPr firstRow="1" firstCol="1" bandRow="1"/>
              <a:tblGrid>
                <a:gridCol w="2697683">
                  <a:extLst>
                    <a:ext uri="{9D8B030D-6E8A-4147-A177-3AD203B41FA5}">
                      <a16:colId xmlns:a16="http://schemas.microsoft.com/office/drawing/2014/main" val="3531793406"/>
                    </a:ext>
                  </a:extLst>
                </a:gridCol>
                <a:gridCol w="2698885">
                  <a:extLst>
                    <a:ext uri="{9D8B030D-6E8A-4147-A177-3AD203B41FA5}">
                      <a16:colId xmlns:a16="http://schemas.microsoft.com/office/drawing/2014/main" val="2274639536"/>
                    </a:ext>
                  </a:extLst>
                </a:gridCol>
                <a:gridCol w="2698885">
                  <a:extLst>
                    <a:ext uri="{9D8B030D-6E8A-4147-A177-3AD203B41FA5}">
                      <a16:colId xmlns:a16="http://schemas.microsoft.com/office/drawing/2014/main" val="3126520312"/>
                    </a:ext>
                  </a:extLst>
                </a:gridCol>
                <a:gridCol w="2700078">
                  <a:extLst>
                    <a:ext uri="{9D8B030D-6E8A-4147-A177-3AD203B41FA5}">
                      <a16:colId xmlns:a16="http://schemas.microsoft.com/office/drawing/2014/main" val="1002673786"/>
                    </a:ext>
                  </a:extLst>
                </a:gridCol>
              </a:tblGrid>
              <a:tr h="426065">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Model</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Delivery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Governance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Funding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099215041"/>
                  </a:ext>
                </a:extLst>
              </a:tr>
              <a:tr h="1246568">
                <a:tc>
                  <a:txBody>
                    <a:bodyPr/>
                    <a:lstStyle/>
                    <a:p>
                      <a:pP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Australia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Services are provided by a mix of public, private for-profit and private not-for-profit services.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State governments are responsible for the provision of health services, but welfare service is a federal responsibility.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Tax revenue and user Charges. User charges are means tested</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BF6"/>
                    </a:solidFill>
                  </a:tcPr>
                </a:tc>
                <a:extLst>
                  <a:ext uri="{0D108BD9-81ED-4DB2-BD59-A6C34878D82A}">
                    <a16:rowId xmlns:a16="http://schemas.microsoft.com/office/drawing/2014/main" val="1286253336"/>
                  </a:ext>
                </a:extLst>
              </a:tr>
              <a:tr h="545674">
                <a:tc>
                  <a:txBody>
                    <a:bodyPr/>
                    <a:lstStyle/>
                    <a:p>
                      <a:pP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United States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C6F1"/>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Mostly delivered by for-profit providers.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C6F1"/>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Decentralized approach where governments provide incentives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C6F1"/>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Private funding by Individuals. Social care costs are not covered by Medicaid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C6F1"/>
                    </a:solidFill>
                  </a:tcPr>
                </a:tc>
                <a:extLst>
                  <a:ext uri="{0D108BD9-81ED-4DB2-BD59-A6C34878D82A}">
                    <a16:rowId xmlns:a16="http://schemas.microsoft.com/office/drawing/2014/main" val="1012185703"/>
                  </a:ext>
                </a:extLst>
              </a:tr>
              <a:tr h="822009">
                <a:tc>
                  <a:txBody>
                    <a:bodyPr/>
                    <a:lstStyle/>
                    <a:p>
                      <a:pP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Alaska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Eligibility determined by financial need. Special programs provide care to Indigenous Alaskans.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Administered by the Alaska Department of Health and Social Services Division of Public Assistance.</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Alaska has its own version of Medicaid, which covers some health-related costs associated with home care</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2053587021"/>
                  </a:ext>
                </a:extLst>
              </a:tr>
              <a:tr h="1629484">
                <a:tc>
                  <a:txBody>
                    <a:bodyPr/>
                    <a:lstStyle/>
                    <a:p>
                      <a:pP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Canada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Mix of public, private for-profit and private not-for-profit providers.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Social care comes under provincial jurisdiction and is considered an extended health service, provided at provincial discretion.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Provincial governments cover part of the cost. The Federal Parliament relies on spending power inferred from the Canada Health Act to transfer funds to the provinces.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677123125"/>
                  </a:ext>
                </a:extLst>
              </a:tr>
            </a:tbl>
          </a:graphicData>
        </a:graphic>
      </p:graphicFrame>
      <p:sp>
        <p:nvSpPr>
          <p:cNvPr id="7" name="Rectangle 2">
            <a:extLst>
              <a:ext uri="{FF2B5EF4-FFF2-40B4-BE49-F238E27FC236}">
                <a16:creationId xmlns:a16="http://schemas.microsoft.com/office/drawing/2014/main" id="{DB468B7F-538D-53A0-CCB2-554BF54A6B9C}"/>
              </a:ext>
            </a:extLst>
          </p:cNvPr>
          <p:cNvSpPr>
            <a:spLocks noChangeArrowheads="1"/>
          </p:cNvSpPr>
          <p:nvPr/>
        </p:nvSpPr>
        <p:spPr bwMode="auto">
          <a:xfrm>
            <a:off x="-1" y="9988"/>
            <a:ext cx="21018613" cy="447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dirty="0"/>
          </a:p>
        </p:txBody>
      </p:sp>
    </p:spTree>
    <p:extLst>
      <p:ext uri="{BB962C8B-B14F-4D97-AF65-F5344CB8AC3E}">
        <p14:creationId xmlns:p14="http://schemas.microsoft.com/office/powerpoint/2010/main" val="155894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75396-9401-13D7-A54E-58EEC442774F}"/>
              </a:ext>
            </a:extLst>
          </p:cNvPr>
          <p:cNvSpPr>
            <a:spLocks noGrp="1"/>
          </p:cNvSpPr>
          <p:nvPr>
            <p:ph type="title"/>
          </p:nvPr>
        </p:nvSpPr>
        <p:spPr>
          <a:xfrm>
            <a:off x="1570913" y="338397"/>
            <a:ext cx="8596668" cy="727881"/>
          </a:xfrm>
        </p:spPr>
        <p:txBody>
          <a:bodyPr/>
          <a:lstStyle/>
          <a:p>
            <a:pPr algn="ctr"/>
            <a:r>
              <a:rPr lang="en-GB" b="1" dirty="0">
                <a:solidFill>
                  <a:schemeClr val="tx1"/>
                </a:solidFill>
                <a:latin typeface="Arial" panose="020B0604020202020204" pitchFamily="34" charset="0"/>
                <a:cs typeface="Arial" panose="020B0604020202020204" pitchFamily="34" charset="0"/>
              </a:rPr>
              <a:t>Findings 1 Continued….</a:t>
            </a:r>
          </a:p>
        </p:txBody>
      </p:sp>
      <p:graphicFrame>
        <p:nvGraphicFramePr>
          <p:cNvPr id="4" name="Content Placeholder 3">
            <a:extLst>
              <a:ext uri="{FF2B5EF4-FFF2-40B4-BE49-F238E27FC236}">
                <a16:creationId xmlns:a16="http://schemas.microsoft.com/office/drawing/2014/main" id="{7ACAE6FA-99CA-FACA-1E70-D9BA8AB3CA97}"/>
              </a:ext>
            </a:extLst>
          </p:cNvPr>
          <p:cNvGraphicFramePr>
            <a:graphicFrameLocks noGrp="1"/>
          </p:cNvGraphicFramePr>
          <p:nvPr>
            <p:ph idx="1"/>
            <p:extLst>
              <p:ext uri="{D42A27DB-BD31-4B8C-83A1-F6EECF244321}">
                <p14:modId xmlns:p14="http://schemas.microsoft.com/office/powerpoint/2010/main" val="146261689"/>
              </p:ext>
            </p:extLst>
          </p:nvPr>
        </p:nvGraphicFramePr>
        <p:xfrm>
          <a:off x="695325" y="1066278"/>
          <a:ext cx="11120438" cy="5726094"/>
        </p:xfrm>
        <a:graphic>
          <a:graphicData uri="http://schemas.openxmlformats.org/drawingml/2006/table">
            <a:tbl>
              <a:tblPr firstRow="1" firstCol="1" bandRow="1"/>
              <a:tblGrid>
                <a:gridCol w="2162309">
                  <a:extLst>
                    <a:ext uri="{9D8B030D-6E8A-4147-A177-3AD203B41FA5}">
                      <a16:colId xmlns:a16="http://schemas.microsoft.com/office/drawing/2014/main" val="4222989598"/>
                    </a:ext>
                  </a:extLst>
                </a:gridCol>
                <a:gridCol w="3396677">
                  <a:extLst>
                    <a:ext uri="{9D8B030D-6E8A-4147-A177-3AD203B41FA5}">
                      <a16:colId xmlns:a16="http://schemas.microsoft.com/office/drawing/2014/main" val="1477722464"/>
                    </a:ext>
                  </a:extLst>
                </a:gridCol>
                <a:gridCol w="2780109">
                  <a:extLst>
                    <a:ext uri="{9D8B030D-6E8A-4147-A177-3AD203B41FA5}">
                      <a16:colId xmlns:a16="http://schemas.microsoft.com/office/drawing/2014/main" val="3032986505"/>
                    </a:ext>
                  </a:extLst>
                </a:gridCol>
                <a:gridCol w="2781343">
                  <a:extLst>
                    <a:ext uri="{9D8B030D-6E8A-4147-A177-3AD203B41FA5}">
                      <a16:colId xmlns:a16="http://schemas.microsoft.com/office/drawing/2014/main" val="2560575858"/>
                    </a:ext>
                  </a:extLst>
                </a:gridCol>
              </a:tblGrid>
              <a:tr h="758873">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Model</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Delivery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Governance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Funding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03838722"/>
                  </a:ext>
                </a:extLst>
              </a:tr>
              <a:tr h="1759783">
                <a:tc>
                  <a:txBody>
                    <a:bodyPr/>
                    <a:lstStyle/>
                    <a:p>
                      <a:pP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Japan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Provides a basic level of universal care, with high levels of expectations placed on informal carers. </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Municipalities operate the public long-term care insurance system and are responsibility for planning long-term care in each jurisdiction.</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Consists of a mandatory social insurance scheme. Half the revenue comes from general taxation, with the rest coming from premiums and user co-payments.</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extLst>
                  <a:ext uri="{0D108BD9-81ED-4DB2-BD59-A6C34878D82A}">
                    <a16:rowId xmlns:a16="http://schemas.microsoft.com/office/drawing/2014/main" val="189997946"/>
                  </a:ext>
                </a:extLst>
              </a:tr>
              <a:tr h="1862578">
                <a:tc>
                  <a:txBody>
                    <a:bodyPr/>
                    <a:lstStyle/>
                    <a:p>
                      <a:pP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EU Countries (Netherlands, Germany, and France)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Germany, most formal social care is delivered by private providers. In France, over half are publicly owned. People insured under the Dutch can choose between benefits in cash &amp; in-kind services. High levels of care are provided by informal carers.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Federal authorities are responsible for providing the infrastructure for social care in Germany. Care services are administered by health insurers, but the care funds are independent self-governing bodies.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the Netherlands and Germany, mandatory social care insurance schemes are funded by general taxation at central government level. In France, it is funded by taxation at central and regional government levels.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extLst>
                  <a:ext uri="{0D108BD9-81ED-4DB2-BD59-A6C34878D82A}">
                    <a16:rowId xmlns:a16="http://schemas.microsoft.com/office/drawing/2014/main" val="2246366424"/>
                  </a:ext>
                </a:extLst>
              </a:tr>
              <a:tr h="1253326">
                <a:tc>
                  <a:txBody>
                    <a:bodyPr/>
                    <a:lstStyle/>
                    <a:p>
                      <a:pP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Switzerland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DD3"/>
                    </a:solidFill>
                  </a:tcPr>
                </a:tc>
                <a:tc>
                  <a:txBody>
                    <a:bodyPr/>
                    <a:lstStyle/>
                    <a:p>
                      <a:pP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Professional care is delivered by a range of providers.</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DD3"/>
                    </a:solidFill>
                  </a:tcPr>
                </a:tc>
                <a:tc>
                  <a:txBody>
                    <a:bodyPr/>
                    <a:lstStyle/>
                    <a:p>
                      <a:pP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Responsibilities divided between the federal, cantonal and local levels. </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DD3"/>
                    </a:solidFill>
                  </a:tcPr>
                </a:tc>
                <a:tc>
                  <a:txBody>
                    <a:bodyPr/>
                    <a:lstStyle/>
                    <a:p>
                      <a:pP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Financed from contributions from taxation and a compulsory health insurance system. High personal contributions.</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2927" marR="629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DD3"/>
                    </a:solidFill>
                  </a:tcPr>
                </a:tc>
                <a:extLst>
                  <a:ext uri="{0D108BD9-81ED-4DB2-BD59-A6C34878D82A}">
                    <a16:rowId xmlns:a16="http://schemas.microsoft.com/office/drawing/2014/main" val="1756904375"/>
                  </a:ext>
                </a:extLst>
              </a:tr>
            </a:tbl>
          </a:graphicData>
        </a:graphic>
      </p:graphicFrame>
      <p:sp>
        <p:nvSpPr>
          <p:cNvPr id="5" name="Rectangle 1">
            <a:extLst>
              <a:ext uri="{FF2B5EF4-FFF2-40B4-BE49-F238E27FC236}">
                <a16:creationId xmlns:a16="http://schemas.microsoft.com/office/drawing/2014/main" id="{83729EF2-EE2E-9007-9EA8-C353B33E3D67}"/>
              </a:ext>
            </a:extLst>
          </p:cNvPr>
          <p:cNvSpPr>
            <a:spLocks noChangeArrowheads="1"/>
          </p:cNvSpPr>
          <p:nvPr/>
        </p:nvSpPr>
        <p:spPr bwMode="auto">
          <a:xfrm>
            <a:off x="-1806705" y="0"/>
            <a:ext cx="1995149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dirty="0"/>
          </a:p>
        </p:txBody>
      </p:sp>
    </p:spTree>
    <p:extLst>
      <p:ext uri="{BB962C8B-B14F-4D97-AF65-F5344CB8AC3E}">
        <p14:creationId xmlns:p14="http://schemas.microsoft.com/office/powerpoint/2010/main" val="4224881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75396-9401-13D7-A54E-58EEC442774F}"/>
              </a:ext>
            </a:extLst>
          </p:cNvPr>
          <p:cNvSpPr>
            <a:spLocks noGrp="1"/>
          </p:cNvSpPr>
          <p:nvPr>
            <p:ph type="title"/>
          </p:nvPr>
        </p:nvSpPr>
        <p:spPr>
          <a:xfrm>
            <a:off x="1570913" y="338397"/>
            <a:ext cx="8596668" cy="727881"/>
          </a:xfrm>
        </p:spPr>
        <p:txBody>
          <a:bodyPr/>
          <a:lstStyle/>
          <a:p>
            <a:pPr algn="ctr"/>
            <a:r>
              <a:rPr lang="en-GB" b="1" dirty="0">
                <a:solidFill>
                  <a:schemeClr val="tx1"/>
                </a:solidFill>
                <a:latin typeface="Arial" panose="020B0604020202020204" pitchFamily="34" charset="0"/>
                <a:cs typeface="Arial" panose="020B0604020202020204" pitchFamily="34" charset="0"/>
              </a:rPr>
              <a:t>Findings 1 Continued….</a:t>
            </a:r>
          </a:p>
        </p:txBody>
      </p:sp>
      <p:graphicFrame>
        <p:nvGraphicFramePr>
          <p:cNvPr id="4" name="Content Placeholder 3">
            <a:extLst>
              <a:ext uri="{FF2B5EF4-FFF2-40B4-BE49-F238E27FC236}">
                <a16:creationId xmlns:a16="http://schemas.microsoft.com/office/drawing/2014/main" id="{7ACAE6FA-99CA-FACA-1E70-D9BA8AB3CA97}"/>
              </a:ext>
            </a:extLst>
          </p:cNvPr>
          <p:cNvGraphicFramePr>
            <a:graphicFrameLocks noGrp="1"/>
          </p:cNvGraphicFramePr>
          <p:nvPr>
            <p:ph idx="1"/>
            <p:extLst>
              <p:ext uri="{D42A27DB-BD31-4B8C-83A1-F6EECF244321}">
                <p14:modId xmlns:p14="http://schemas.microsoft.com/office/powerpoint/2010/main" val="3397721475"/>
              </p:ext>
            </p:extLst>
          </p:nvPr>
        </p:nvGraphicFramePr>
        <p:xfrm>
          <a:off x="257175" y="1137123"/>
          <a:ext cx="11801476" cy="5733860"/>
        </p:xfrm>
        <a:graphic>
          <a:graphicData uri="http://schemas.openxmlformats.org/drawingml/2006/table">
            <a:tbl>
              <a:tblPr firstRow="1" firstCol="1" bandRow="1"/>
              <a:tblGrid>
                <a:gridCol w="1975487">
                  <a:extLst>
                    <a:ext uri="{9D8B030D-6E8A-4147-A177-3AD203B41FA5}">
                      <a16:colId xmlns:a16="http://schemas.microsoft.com/office/drawing/2014/main" val="4222989598"/>
                    </a:ext>
                  </a:extLst>
                </a:gridCol>
                <a:gridCol w="3425188">
                  <a:extLst>
                    <a:ext uri="{9D8B030D-6E8A-4147-A177-3AD203B41FA5}">
                      <a16:colId xmlns:a16="http://schemas.microsoft.com/office/drawing/2014/main" val="1477722464"/>
                    </a:ext>
                  </a:extLst>
                </a:gridCol>
                <a:gridCol w="3686175">
                  <a:extLst>
                    <a:ext uri="{9D8B030D-6E8A-4147-A177-3AD203B41FA5}">
                      <a16:colId xmlns:a16="http://schemas.microsoft.com/office/drawing/2014/main" val="3032986505"/>
                    </a:ext>
                  </a:extLst>
                </a:gridCol>
                <a:gridCol w="2714626">
                  <a:extLst>
                    <a:ext uri="{9D8B030D-6E8A-4147-A177-3AD203B41FA5}">
                      <a16:colId xmlns:a16="http://schemas.microsoft.com/office/drawing/2014/main" val="2560575858"/>
                    </a:ext>
                  </a:extLst>
                </a:gridCol>
              </a:tblGrid>
              <a:tr h="827113">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Model</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Delivery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Governance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Funding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9740" marR="497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03838722"/>
                  </a:ext>
                </a:extLst>
              </a:tr>
              <a:tr h="1208579">
                <a:tc>
                  <a:txBody>
                    <a:bodyPr/>
                    <a:lstStyle/>
                    <a:p>
                      <a:pPr algn="l">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Nordic Models </a:t>
                      </a: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(Sweden, Finland, Denmark, Norway)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Since the 1990s, changes in policy have transformed service delivery into a more hybrid public-private approach.</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Local authorities have the freedom to organise care delivery, but the system is supported by national level legislation.</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state and local authorities heavily subsidise care services, financed through income and local taxes.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extLst>
                  <a:ext uri="{0D108BD9-81ED-4DB2-BD59-A6C34878D82A}">
                    <a16:rowId xmlns:a16="http://schemas.microsoft.com/office/drawing/2014/main" val="189997946"/>
                  </a:ext>
                </a:extLst>
              </a:tr>
              <a:tr h="1655119">
                <a:tc>
                  <a:txBody>
                    <a:bodyPr/>
                    <a:lstStyle/>
                    <a:p>
                      <a:pPr algn="l">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New Zealand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C0"/>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Care service provision is subject to a needs assessment and the health ministry funds and purchases care. Primary health organisations contract with district health boards to provide a range of primary and community services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C0"/>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From 1 July 2022, Te Whatu Ora - Health New Zealand has taken over responsibility for planning and commissioning hospital, primary and community health services.</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C0"/>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Social care services are part of a health board’s allocation, funded through tax revenue.</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6C0"/>
                    </a:solidFill>
                  </a:tcPr>
                </a:tc>
                <a:extLst>
                  <a:ext uri="{0D108BD9-81ED-4DB2-BD59-A6C34878D82A}">
                    <a16:rowId xmlns:a16="http://schemas.microsoft.com/office/drawing/2014/main" val="2246366424"/>
                  </a:ext>
                </a:extLst>
              </a:tr>
              <a:tr h="2030066">
                <a:tc>
                  <a:txBody>
                    <a:bodyPr/>
                    <a:lstStyle/>
                    <a:p>
                      <a:pPr algn="l">
                        <a:lnSpc>
                          <a:spcPct val="107000"/>
                        </a:lnSpc>
                        <a:spcAft>
                          <a:spcPts val="800"/>
                        </a:spcAft>
                      </a:pPr>
                      <a:r>
                        <a:rPr lang="en-GB"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UK Countries </a:t>
                      </a: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(Scotland, England, Wales, and Northern Ireland)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FCF0"/>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Northern Ireland operates an integrated structure of health and social care. Adult social care in England has greater private and voluntary sector provision. Northern Ireland’s services are commissioned by the Health and Social Care Board.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FCF0"/>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Local authorities in Scotland, England and Wales are responsible for social care. They work with health boards to plan and commission local community-based health and social care services using funds from the local authority and health board. The Department of Health in Northern Ireland is responsible for social care.</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FCF0"/>
                    </a:solidFill>
                  </a:tcPr>
                </a:tc>
                <a:tc>
                  <a:txBody>
                    <a:bodyPr/>
                    <a:lstStyle/>
                    <a:p>
                      <a:pPr algn="l">
                        <a:lnSpc>
                          <a:spcPct val="107000"/>
                        </a:lnSpc>
                        <a:spcAft>
                          <a:spcPts val="800"/>
                        </a:spcAft>
                      </a:pPr>
                      <a:r>
                        <a:rPr lang="en-GB"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Each of the four National Health Services are funded primarily from general taxation gathered at a UK level. Funds are distributed to the devolved governments through the Barnett formula.</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FCF0"/>
                    </a:solidFill>
                  </a:tcPr>
                </a:tc>
                <a:extLst>
                  <a:ext uri="{0D108BD9-81ED-4DB2-BD59-A6C34878D82A}">
                    <a16:rowId xmlns:a16="http://schemas.microsoft.com/office/drawing/2014/main" val="1756904375"/>
                  </a:ext>
                </a:extLst>
              </a:tr>
            </a:tbl>
          </a:graphicData>
        </a:graphic>
      </p:graphicFrame>
      <p:sp>
        <p:nvSpPr>
          <p:cNvPr id="5" name="Rectangle 1">
            <a:extLst>
              <a:ext uri="{FF2B5EF4-FFF2-40B4-BE49-F238E27FC236}">
                <a16:creationId xmlns:a16="http://schemas.microsoft.com/office/drawing/2014/main" id="{83729EF2-EE2E-9007-9EA8-C353B33E3D67}"/>
              </a:ext>
            </a:extLst>
          </p:cNvPr>
          <p:cNvSpPr>
            <a:spLocks noChangeArrowheads="1"/>
          </p:cNvSpPr>
          <p:nvPr/>
        </p:nvSpPr>
        <p:spPr bwMode="auto">
          <a:xfrm>
            <a:off x="-1806705" y="0"/>
            <a:ext cx="1995149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dirty="0"/>
          </a:p>
        </p:txBody>
      </p:sp>
    </p:spTree>
    <p:extLst>
      <p:ext uri="{BB962C8B-B14F-4D97-AF65-F5344CB8AC3E}">
        <p14:creationId xmlns:p14="http://schemas.microsoft.com/office/powerpoint/2010/main" val="14272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E0DFF-4710-A0DF-2AF4-1EAE25373E13}"/>
              </a:ext>
            </a:extLst>
          </p:cNvPr>
          <p:cNvSpPr>
            <a:spLocks noGrp="1"/>
          </p:cNvSpPr>
          <p:nvPr>
            <p:ph type="title"/>
          </p:nvPr>
        </p:nvSpPr>
        <p:spPr>
          <a:xfrm>
            <a:off x="731924" y="227463"/>
            <a:ext cx="10254523" cy="755176"/>
          </a:xfrm>
        </p:spPr>
        <p:txBody>
          <a:bodyPr>
            <a:normAutofit fontScale="90000"/>
          </a:bodyPr>
          <a:lstStyle/>
          <a:p>
            <a:pPr algn="ctr"/>
            <a:r>
              <a:rPr lang="en-US" b="1" dirty="0">
                <a:solidFill>
                  <a:schemeClr val="tx1"/>
                </a:solidFill>
                <a:latin typeface="Arial" panose="020B0604020202020204" pitchFamily="34" charset="0"/>
                <a:cs typeface="Arial" panose="020B0604020202020204" pitchFamily="34" charset="0"/>
              </a:rPr>
              <a:t>Key Differences in Social Care Funding, Delivery, Structure and Governance</a:t>
            </a:r>
            <a:endParaRPr lang="en-GB" b="1" dirty="0">
              <a:solidFill>
                <a:schemeClr val="tx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6249CE8D-23A3-A021-EE38-BA3D79644E80}"/>
              </a:ext>
            </a:extLst>
          </p:cNvPr>
          <p:cNvGraphicFramePr>
            <a:graphicFrameLocks noGrp="1"/>
          </p:cNvGraphicFramePr>
          <p:nvPr>
            <p:ph idx="1"/>
            <p:extLst>
              <p:ext uri="{D42A27DB-BD31-4B8C-83A1-F6EECF244321}">
                <p14:modId xmlns:p14="http://schemas.microsoft.com/office/powerpoint/2010/main" val="955568756"/>
              </p:ext>
            </p:extLst>
          </p:nvPr>
        </p:nvGraphicFramePr>
        <p:xfrm>
          <a:off x="382137" y="1487607"/>
          <a:ext cx="11136573" cy="5184906"/>
        </p:xfrm>
        <a:graphic>
          <a:graphicData uri="http://schemas.openxmlformats.org/drawingml/2006/table">
            <a:tbl>
              <a:tblPr firstRow="1" firstCol="1" bandRow="1"/>
              <a:tblGrid>
                <a:gridCol w="2299943">
                  <a:extLst>
                    <a:ext uri="{9D8B030D-6E8A-4147-A177-3AD203B41FA5}">
                      <a16:colId xmlns:a16="http://schemas.microsoft.com/office/drawing/2014/main" val="3839285554"/>
                    </a:ext>
                  </a:extLst>
                </a:gridCol>
                <a:gridCol w="1772515">
                  <a:extLst>
                    <a:ext uri="{9D8B030D-6E8A-4147-A177-3AD203B41FA5}">
                      <a16:colId xmlns:a16="http://schemas.microsoft.com/office/drawing/2014/main" val="11682462"/>
                    </a:ext>
                  </a:extLst>
                </a:gridCol>
                <a:gridCol w="1725575">
                  <a:extLst>
                    <a:ext uri="{9D8B030D-6E8A-4147-A177-3AD203B41FA5}">
                      <a16:colId xmlns:a16="http://schemas.microsoft.com/office/drawing/2014/main" val="1003120012"/>
                    </a:ext>
                  </a:extLst>
                </a:gridCol>
                <a:gridCol w="1632936">
                  <a:extLst>
                    <a:ext uri="{9D8B030D-6E8A-4147-A177-3AD203B41FA5}">
                      <a16:colId xmlns:a16="http://schemas.microsoft.com/office/drawing/2014/main" val="388460699"/>
                    </a:ext>
                  </a:extLst>
                </a:gridCol>
                <a:gridCol w="1942972">
                  <a:extLst>
                    <a:ext uri="{9D8B030D-6E8A-4147-A177-3AD203B41FA5}">
                      <a16:colId xmlns:a16="http://schemas.microsoft.com/office/drawing/2014/main" val="798615131"/>
                    </a:ext>
                  </a:extLst>
                </a:gridCol>
                <a:gridCol w="1762632">
                  <a:extLst>
                    <a:ext uri="{9D8B030D-6E8A-4147-A177-3AD203B41FA5}">
                      <a16:colId xmlns:a16="http://schemas.microsoft.com/office/drawing/2014/main" val="1063134919"/>
                    </a:ext>
                  </a:extLst>
                </a:gridCol>
              </a:tblGrid>
              <a:tr h="996991">
                <a:tc>
                  <a:txBody>
                    <a:bodyPr/>
                    <a:lstStyle/>
                    <a:p>
                      <a:pPr algn="ctr">
                        <a:lnSpc>
                          <a:spcPct val="107000"/>
                        </a:lnSpc>
                        <a:spcAft>
                          <a:spcPts val="800"/>
                        </a:spcAft>
                      </a:pPr>
                      <a:r>
                        <a:rPr lang="en-GB"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Model</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07000"/>
                        </a:lnSpc>
                        <a:spcAft>
                          <a:spcPts val="800"/>
                        </a:spcAft>
                      </a:pPr>
                      <a:r>
                        <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Funding</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07000"/>
                        </a:lnSpc>
                        <a:spcAft>
                          <a:spcPts val="800"/>
                        </a:spcAft>
                      </a:pPr>
                      <a:r>
                        <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Locus of Control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07000"/>
                        </a:lnSpc>
                        <a:spcAft>
                          <a:spcPts val="800"/>
                        </a:spcAft>
                      </a:pPr>
                      <a:r>
                        <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Eligibility</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07000"/>
                        </a:lnSpc>
                        <a:spcAft>
                          <a:spcPts val="800"/>
                        </a:spcAft>
                      </a:pPr>
                      <a:r>
                        <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Integration of Health and Social Care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07000"/>
                        </a:lnSpc>
                        <a:spcAft>
                          <a:spcPts val="800"/>
                        </a:spcAft>
                      </a:pPr>
                      <a:r>
                        <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Informal Care Expectation</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11726043"/>
                  </a:ext>
                </a:extLst>
              </a:tr>
              <a:tr h="558316">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Australia</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 </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Needs; Means-tested</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Separate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Low</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extLst>
                  <a:ext uri="{0D108BD9-81ED-4DB2-BD59-A6C34878D82A}">
                    <a16:rowId xmlns:a16="http://schemas.microsoft.com/office/drawing/2014/main" val="1373179495"/>
                  </a:ext>
                </a:extLst>
              </a:tr>
              <a:tr h="207788">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 </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Means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Separate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Mix</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extLst>
                  <a:ext uri="{0D108BD9-81ED-4DB2-BD59-A6C34878D82A}">
                    <a16:rowId xmlns:a16="http://schemas.microsoft.com/office/drawing/2014/main" val="2912440791"/>
                  </a:ext>
                </a:extLst>
              </a:tr>
              <a:tr h="207788">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Alaska</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State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State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Means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Separate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Mix</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extLst>
                  <a:ext uri="{0D108BD9-81ED-4DB2-BD59-A6C34878D82A}">
                    <a16:rowId xmlns:a16="http://schemas.microsoft.com/office/drawing/2014/main" val="1991715523"/>
                  </a:ext>
                </a:extLst>
              </a:tr>
              <a:tr h="521950">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Canada</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Provincial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Provincial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Needs; Means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Extended health care </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Low</a:t>
                      </a:r>
                    </a:p>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extLst>
                  <a:ext uri="{0D108BD9-81ED-4DB2-BD59-A6C34878D82A}">
                    <a16:rowId xmlns:a16="http://schemas.microsoft.com/office/drawing/2014/main" val="242638679"/>
                  </a:ext>
                </a:extLst>
              </a:tr>
              <a:tr h="369424">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Japan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Municipal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Municipal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Eligibility; Means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Separate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High</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extLst>
                  <a:ext uri="{0D108BD9-81ED-4DB2-BD59-A6C34878D82A}">
                    <a16:rowId xmlns:a16="http://schemas.microsoft.com/office/drawing/2014/main" val="3724420656"/>
                  </a:ext>
                </a:extLst>
              </a:tr>
              <a:tr h="558316">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EU Countries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 (France – combined)</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 Mix</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Eligibility; </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Separate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High</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extLst>
                  <a:ext uri="{0D108BD9-81ED-4DB2-BD59-A6C34878D82A}">
                    <a16:rowId xmlns:a16="http://schemas.microsoft.com/office/drawing/2014/main" val="506126633"/>
                  </a:ext>
                </a:extLst>
              </a:tr>
              <a:tr h="425192">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Switzerland</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Mix</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Eligibility &amp; subsidies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Linked</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Low</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extLst>
                  <a:ext uri="{0D108BD9-81ED-4DB2-BD59-A6C34878D82A}">
                    <a16:rowId xmlns:a16="http://schemas.microsoft.com/office/drawing/2014/main" val="1738047346"/>
                  </a:ext>
                </a:extLst>
              </a:tr>
              <a:tr h="369424">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Nordic Countries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Largely 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Universal; Eligibility</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Separate</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Low</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extLst>
                  <a:ext uri="{0D108BD9-81ED-4DB2-BD59-A6C34878D82A}">
                    <a16:rowId xmlns:a16="http://schemas.microsoft.com/office/drawing/2014/main" val="1747885146"/>
                  </a:ext>
                </a:extLst>
              </a:tr>
              <a:tr h="284153">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New Zealand</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Largely 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Need</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Integrated</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Low</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extLst>
                  <a:ext uri="{0D108BD9-81ED-4DB2-BD59-A6C34878D82A}">
                    <a16:rowId xmlns:a16="http://schemas.microsoft.com/office/drawing/2014/main" val="2366158750"/>
                  </a:ext>
                </a:extLst>
              </a:tr>
              <a:tr h="558316">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UK Countries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Central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Mix</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Needs; Means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Integration (Integrated in N. Ireland)</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Low</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extLst>
                  <a:ext uri="{0D108BD9-81ED-4DB2-BD59-A6C34878D82A}">
                    <a16:rowId xmlns:a16="http://schemas.microsoft.com/office/drawing/2014/main" val="4165705478"/>
                  </a:ext>
                </a:extLst>
              </a:tr>
            </a:tbl>
          </a:graphicData>
        </a:graphic>
      </p:graphicFrame>
    </p:spTree>
    <p:extLst>
      <p:ext uri="{BB962C8B-B14F-4D97-AF65-F5344CB8AC3E}">
        <p14:creationId xmlns:p14="http://schemas.microsoft.com/office/powerpoint/2010/main" val="2189572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3053E-8796-A507-8E18-D195892D9181}"/>
              </a:ext>
            </a:extLst>
          </p:cNvPr>
          <p:cNvSpPr>
            <a:spLocks noGrp="1"/>
          </p:cNvSpPr>
          <p:nvPr>
            <p:ph type="title"/>
          </p:nvPr>
        </p:nvSpPr>
        <p:spPr>
          <a:xfrm>
            <a:off x="1032175" y="350292"/>
            <a:ext cx="9435657" cy="1164611"/>
          </a:xfrm>
        </p:spPr>
        <p:txBody>
          <a:bodyPr>
            <a:normAutofit fontScale="90000"/>
          </a:bodyPr>
          <a:lstStyle/>
          <a:p>
            <a:pPr algn="ctr"/>
            <a:r>
              <a:rPr lang="en-GB" b="1" dirty="0">
                <a:solidFill>
                  <a:schemeClr val="tx1"/>
                </a:solidFill>
                <a:latin typeface="Arial" panose="020B0604020202020204" pitchFamily="34" charset="0"/>
                <a:cs typeface="Arial" panose="020B0604020202020204" pitchFamily="34" charset="0"/>
              </a:rPr>
              <a:t>Findings 2: </a:t>
            </a:r>
            <a:r>
              <a:rPr lang="en-US" b="1" dirty="0">
                <a:solidFill>
                  <a:schemeClr val="tx1"/>
                </a:solidFill>
                <a:latin typeface="Arial" panose="020B0604020202020204" pitchFamily="34" charset="0"/>
                <a:cs typeface="Arial" panose="020B0604020202020204" pitchFamily="34" charset="0"/>
              </a:rPr>
              <a:t>Key Strengths and Weaknesses of the Different Social Care Models </a:t>
            </a:r>
            <a:br>
              <a:rPr lang="en-US" b="1" dirty="0">
                <a:solidFill>
                  <a:schemeClr val="tx1"/>
                </a:solidFill>
              </a:rPr>
            </a:br>
            <a:br>
              <a:rPr lang="en-US" b="1" dirty="0">
                <a:solidFill>
                  <a:schemeClr val="tx1"/>
                </a:solidFill>
              </a:rPr>
            </a:br>
            <a:endParaRPr lang="en-GB" b="1" dirty="0">
              <a:solidFill>
                <a:schemeClr val="tx1"/>
              </a:solidFill>
            </a:endParaRPr>
          </a:p>
        </p:txBody>
      </p:sp>
      <p:sp>
        <p:nvSpPr>
          <p:cNvPr id="3" name="Content Placeholder 2">
            <a:extLst>
              <a:ext uri="{FF2B5EF4-FFF2-40B4-BE49-F238E27FC236}">
                <a16:creationId xmlns:a16="http://schemas.microsoft.com/office/drawing/2014/main" id="{E96D87FB-FF8D-C9EB-5C6B-F80D4B4575AD}"/>
              </a:ext>
            </a:extLst>
          </p:cNvPr>
          <p:cNvSpPr>
            <a:spLocks noGrp="1"/>
          </p:cNvSpPr>
          <p:nvPr>
            <p:ph idx="1"/>
          </p:nvPr>
        </p:nvSpPr>
        <p:spPr>
          <a:xfrm>
            <a:off x="677333" y="1624085"/>
            <a:ext cx="10582070" cy="5022376"/>
          </a:xfrm>
        </p:spPr>
        <p:txBody>
          <a:bodyPr>
            <a:normAutofit lnSpcReduction="10000"/>
          </a:bodyPr>
          <a:lstStyle/>
          <a:p>
            <a:pPr marL="0" indent="0">
              <a:buNone/>
            </a:pPr>
            <a:r>
              <a:rPr lang="en-GB" sz="2400" b="1" dirty="0">
                <a:solidFill>
                  <a:schemeClr val="tx1"/>
                </a:solidFill>
                <a:latin typeface="Arial" panose="020B0604020202020204" pitchFamily="34" charset="0"/>
                <a:cs typeface="Arial" panose="020B0604020202020204" pitchFamily="34" charset="0"/>
              </a:rPr>
              <a:t>1</a:t>
            </a:r>
            <a:r>
              <a:rPr lang="en-GB" sz="2400" b="1" i="1" dirty="0">
                <a:solidFill>
                  <a:schemeClr val="tx1"/>
                </a:solidFill>
                <a:latin typeface="Arial" panose="020B0604020202020204" pitchFamily="34" charset="0"/>
                <a:cs typeface="Arial" panose="020B0604020202020204" pitchFamily="34" charset="0"/>
              </a:rPr>
              <a:t>. Australia</a:t>
            </a:r>
          </a:p>
          <a:p>
            <a:pPr lvl="1"/>
            <a:r>
              <a:rPr lang="en-US" b="1" dirty="0">
                <a:solidFill>
                  <a:schemeClr val="tx1"/>
                </a:solidFill>
                <a:latin typeface="Arial" panose="020B0604020202020204" pitchFamily="34" charset="0"/>
                <a:cs typeface="Arial" panose="020B0604020202020204" pitchFamily="34" charset="0"/>
              </a:rPr>
              <a:t>Opening of care provision to private providers has led to increasing inequalities,</a:t>
            </a:r>
          </a:p>
          <a:p>
            <a:pPr lvl="1"/>
            <a:r>
              <a:rPr lang="en-US" b="1" dirty="0">
                <a:solidFill>
                  <a:schemeClr val="tx1"/>
                </a:solidFill>
                <a:latin typeface="Arial" panose="020B0604020202020204" pitchFamily="34" charset="0"/>
                <a:cs typeface="Arial" panose="020B0604020202020204" pitchFamily="34" charset="0"/>
              </a:rPr>
              <a:t>Lack of integration negatively impacts care delivery for users with complex needs, </a:t>
            </a:r>
          </a:p>
          <a:p>
            <a:pPr lvl="1"/>
            <a:r>
              <a:rPr lang="en-US" b="1" dirty="0">
                <a:solidFill>
                  <a:schemeClr val="tx1"/>
                </a:solidFill>
                <a:latin typeface="Arial" panose="020B0604020202020204" pitchFamily="34" charset="0"/>
                <a:cs typeface="Arial" panose="020B0604020202020204" pitchFamily="34" charset="0"/>
              </a:rPr>
              <a:t>Reduced need for informal care.</a:t>
            </a:r>
          </a:p>
          <a:p>
            <a:pPr marL="457200" lvl="1"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400" b="1" dirty="0">
                <a:solidFill>
                  <a:schemeClr val="tx1"/>
                </a:solidFill>
                <a:latin typeface="Arial" panose="020B0604020202020204" pitchFamily="34" charset="0"/>
                <a:cs typeface="Arial" panose="020B0604020202020204" pitchFamily="34" charset="0"/>
              </a:rPr>
              <a:t>2. </a:t>
            </a:r>
            <a:r>
              <a:rPr lang="en-US" sz="2400" b="1" i="1" dirty="0">
                <a:solidFill>
                  <a:schemeClr val="tx1"/>
                </a:solidFill>
                <a:latin typeface="Arial" panose="020B0604020202020204" pitchFamily="34" charset="0"/>
                <a:cs typeface="Arial" panose="020B0604020202020204" pitchFamily="34" charset="0"/>
              </a:rPr>
              <a:t>United States</a:t>
            </a:r>
          </a:p>
          <a:p>
            <a:pPr lvl="1"/>
            <a:r>
              <a:rPr lang="en-US" b="1" dirty="0">
                <a:solidFill>
                  <a:schemeClr val="tx1"/>
                </a:solidFill>
                <a:latin typeface="Arial" panose="020B0604020202020204" pitchFamily="34" charset="0"/>
                <a:cs typeface="Arial" panose="020B0604020202020204" pitchFamily="34" charset="0"/>
              </a:rPr>
              <a:t>Inequalities in access to aged care; exacerbation of socio-economic and racial health inequalities,</a:t>
            </a:r>
          </a:p>
          <a:p>
            <a:pPr marL="457200" lvl="1"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400" b="1" dirty="0">
                <a:solidFill>
                  <a:schemeClr val="tx1"/>
                </a:solidFill>
                <a:latin typeface="Arial" panose="020B0604020202020204" pitchFamily="34" charset="0"/>
                <a:cs typeface="Arial" panose="020B0604020202020204" pitchFamily="34" charset="0"/>
              </a:rPr>
              <a:t>3. </a:t>
            </a:r>
            <a:r>
              <a:rPr lang="en-US" sz="2400" b="1" i="1" dirty="0">
                <a:solidFill>
                  <a:schemeClr val="tx1"/>
                </a:solidFill>
                <a:latin typeface="Arial" panose="020B0604020202020204" pitchFamily="34" charset="0"/>
                <a:cs typeface="Arial" panose="020B0604020202020204" pitchFamily="34" charset="0"/>
              </a:rPr>
              <a:t>Alaska</a:t>
            </a:r>
          </a:p>
          <a:p>
            <a:pPr lvl="1"/>
            <a:r>
              <a:rPr lang="en-US" b="1" dirty="0">
                <a:solidFill>
                  <a:schemeClr val="tx1"/>
                </a:solidFill>
                <a:latin typeface="Arial" panose="020B0604020202020204" pitchFamily="34" charset="0"/>
                <a:cs typeface="Arial" panose="020B0604020202020204" pitchFamily="34" charset="0"/>
              </a:rPr>
              <a:t>Aimed at ageing in place,</a:t>
            </a:r>
          </a:p>
          <a:p>
            <a:pPr lvl="1"/>
            <a:r>
              <a:rPr lang="en-US" b="1" dirty="0">
                <a:solidFill>
                  <a:schemeClr val="tx1"/>
                </a:solidFill>
                <a:latin typeface="Arial" panose="020B0604020202020204" pitchFamily="34" charset="0"/>
                <a:cs typeface="Arial" panose="020B0604020202020204" pitchFamily="34" charset="0"/>
              </a:rPr>
              <a:t>Potential for reducing inequalities in outcomes, </a:t>
            </a:r>
          </a:p>
          <a:p>
            <a:pPr lvl="1"/>
            <a:r>
              <a:rPr lang="en-US" b="1" dirty="0">
                <a:solidFill>
                  <a:schemeClr val="tx1"/>
                </a:solidFill>
                <a:latin typeface="Arial" panose="020B0604020202020204" pitchFamily="34" charset="0"/>
                <a:cs typeface="Arial" panose="020B0604020202020204" pitchFamily="34" charset="0"/>
              </a:rPr>
              <a:t>Built upon diversity, rather than simply recognizing diversity, </a:t>
            </a:r>
          </a:p>
          <a:p>
            <a:pPr lvl="1"/>
            <a:r>
              <a:rPr lang="en-US" b="1" dirty="0">
                <a:solidFill>
                  <a:schemeClr val="tx1"/>
                </a:solidFill>
                <a:latin typeface="Arial" panose="020B0604020202020204" pitchFamily="34" charset="0"/>
                <a:cs typeface="Arial" panose="020B0604020202020204" pitchFamily="34" charset="0"/>
              </a:rPr>
              <a:t>Primarily health-focused.</a:t>
            </a:r>
          </a:p>
          <a:p>
            <a:pPr lvl="1"/>
            <a:endParaRPr lang="en-US" b="1" dirty="0"/>
          </a:p>
          <a:p>
            <a:pPr lvl="1"/>
            <a:endParaRPr lang="en-US" b="1" dirty="0"/>
          </a:p>
          <a:p>
            <a:pPr lvl="1"/>
            <a:endParaRPr lang="en-GB" b="1" dirty="0"/>
          </a:p>
        </p:txBody>
      </p:sp>
    </p:spTree>
    <p:extLst>
      <p:ext uri="{BB962C8B-B14F-4D97-AF65-F5344CB8AC3E}">
        <p14:creationId xmlns:p14="http://schemas.microsoft.com/office/powerpoint/2010/main" val="131360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3053E-8796-A507-8E18-D195892D9181}"/>
              </a:ext>
            </a:extLst>
          </p:cNvPr>
          <p:cNvSpPr>
            <a:spLocks noGrp="1"/>
          </p:cNvSpPr>
          <p:nvPr>
            <p:ph type="title"/>
          </p:nvPr>
        </p:nvSpPr>
        <p:spPr>
          <a:xfrm>
            <a:off x="1032176" y="459474"/>
            <a:ext cx="8596668" cy="1320800"/>
          </a:xfrm>
        </p:spPr>
        <p:txBody>
          <a:bodyPr>
            <a:normAutofit fontScale="90000"/>
          </a:bodyPr>
          <a:lstStyle/>
          <a:p>
            <a:pPr algn="ctr"/>
            <a:r>
              <a:rPr lang="en-GB" b="1" dirty="0">
                <a:solidFill>
                  <a:schemeClr val="tx1"/>
                </a:solidFill>
                <a:latin typeface="Arial" panose="020B0604020202020204" pitchFamily="34" charset="0"/>
                <a:cs typeface="Arial" panose="020B0604020202020204" pitchFamily="34" charset="0"/>
              </a:rPr>
              <a:t>Findings 2 Continued…</a:t>
            </a:r>
            <a:br>
              <a:rPr lang="en-US" b="1" dirty="0">
                <a:solidFill>
                  <a:schemeClr val="tx1"/>
                </a:solidFill>
                <a:latin typeface="Arial" panose="020B0604020202020204" pitchFamily="34" charset="0"/>
                <a:cs typeface="Arial" panose="020B0604020202020204" pitchFamily="34" charset="0"/>
              </a:rPr>
            </a:br>
            <a:br>
              <a:rPr lang="en-US" b="1" dirty="0">
                <a:solidFill>
                  <a:schemeClr val="tx1"/>
                </a:solidFill>
              </a:rPr>
            </a:br>
            <a:endParaRPr lang="en-GB" b="1" dirty="0">
              <a:solidFill>
                <a:schemeClr val="tx1"/>
              </a:solidFill>
            </a:endParaRPr>
          </a:p>
        </p:txBody>
      </p:sp>
      <p:sp>
        <p:nvSpPr>
          <p:cNvPr id="3" name="Content Placeholder 2">
            <a:extLst>
              <a:ext uri="{FF2B5EF4-FFF2-40B4-BE49-F238E27FC236}">
                <a16:creationId xmlns:a16="http://schemas.microsoft.com/office/drawing/2014/main" id="{E96D87FB-FF8D-C9EB-5C6B-F80D4B4575AD}"/>
              </a:ext>
            </a:extLst>
          </p:cNvPr>
          <p:cNvSpPr>
            <a:spLocks noGrp="1"/>
          </p:cNvSpPr>
          <p:nvPr>
            <p:ph idx="1"/>
          </p:nvPr>
        </p:nvSpPr>
        <p:spPr>
          <a:xfrm>
            <a:off x="677333" y="1228298"/>
            <a:ext cx="9626727" cy="5513695"/>
          </a:xfrm>
        </p:spPr>
        <p:txBody>
          <a:bodyPr>
            <a:normAutofit lnSpcReduction="10000"/>
          </a:bodyPr>
          <a:lstStyle/>
          <a:p>
            <a:pPr marL="0" indent="0">
              <a:buNone/>
            </a:pPr>
            <a:r>
              <a:rPr lang="en-GB" sz="2400" b="1" dirty="0">
                <a:solidFill>
                  <a:schemeClr val="tx1"/>
                </a:solidFill>
                <a:latin typeface="Arial" panose="020B0604020202020204" pitchFamily="34" charset="0"/>
                <a:cs typeface="Arial" panose="020B0604020202020204" pitchFamily="34" charset="0"/>
              </a:rPr>
              <a:t>4</a:t>
            </a:r>
            <a:r>
              <a:rPr lang="en-GB" sz="2400" b="1" i="1" dirty="0">
                <a:solidFill>
                  <a:schemeClr val="tx1"/>
                </a:solidFill>
                <a:latin typeface="Arial" panose="020B0604020202020204" pitchFamily="34" charset="0"/>
                <a:cs typeface="Arial" panose="020B0604020202020204" pitchFamily="34" charset="0"/>
              </a:rPr>
              <a:t>. Canada</a:t>
            </a:r>
          </a:p>
          <a:p>
            <a:pPr lvl="1"/>
            <a:r>
              <a:rPr lang="en-US" b="1" dirty="0">
                <a:solidFill>
                  <a:schemeClr val="tx1"/>
                </a:solidFill>
                <a:latin typeface="Arial" panose="020B0604020202020204" pitchFamily="34" charset="0"/>
                <a:cs typeface="Arial" panose="020B0604020202020204" pitchFamily="34" charset="0"/>
              </a:rPr>
              <a:t>The majority of long-term social care is provided in residential institutions; </a:t>
            </a:r>
          </a:p>
          <a:p>
            <a:pPr lvl="1"/>
            <a:r>
              <a:rPr lang="en-US" b="1" dirty="0">
                <a:solidFill>
                  <a:schemeClr val="tx1"/>
                </a:solidFill>
                <a:latin typeface="Arial" panose="020B0604020202020204" pitchFamily="34" charset="0"/>
                <a:cs typeface="Arial" panose="020B0604020202020204" pitchFamily="34" charset="0"/>
              </a:rPr>
              <a:t>Differences in provincial arrangements creates inequalities between provinces, </a:t>
            </a:r>
          </a:p>
          <a:p>
            <a:pPr lvl="1"/>
            <a:r>
              <a:rPr lang="en-US" b="1" dirty="0">
                <a:solidFill>
                  <a:schemeClr val="tx1"/>
                </a:solidFill>
                <a:latin typeface="Arial" panose="020B0604020202020204" pitchFamily="34" charset="0"/>
                <a:cs typeface="Arial" panose="020B0604020202020204" pitchFamily="34" charset="0"/>
              </a:rPr>
              <a:t>Strict regulations for the licensing of residential homes helps private-for-profit providers meet care delivery standards.</a:t>
            </a:r>
          </a:p>
          <a:p>
            <a:pPr lvl="1"/>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400" b="1" dirty="0">
                <a:solidFill>
                  <a:schemeClr val="tx1"/>
                </a:solidFill>
                <a:latin typeface="Arial" panose="020B0604020202020204" pitchFamily="34" charset="0"/>
                <a:cs typeface="Arial" panose="020B0604020202020204" pitchFamily="34" charset="0"/>
              </a:rPr>
              <a:t>5. </a:t>
            </a:r>
            <a:r>
              <a:rPr lang="en-US" sz="2400" b="1" i="1" dirty="0">
                <a:solidFill>
                  <a:schemeClr val="tx1"/>
                </a:solidFill>
                <a:latin typeface="Arial" panose="020B0604020202020204" pitchFamily="34" charset="0"/>
                <a:cs typeface="Arial" panose="020B0604020202020204" pitchFamily="34" charset="0"/>
              </a:rPr>
              <a:t>Japan</a:t>
            </a:r>
          </a:p>
          <a:p>
            <a:pPr lvl="1"/>
            <a:r>
              <a:rPr lang="en-US" b="1" dirty="0">
                <a:solidFill>
                  <a:schemeClr val="tx1"/>
                </a:solidFill>
                <a:latin typeface="Arial" panose="020B0604020202020204" pitchFamily="34" charset="0"/>
                <a:cs typeface="Arial" panose="020B0604020202020204" pitchFamily="34" charset="0"/>
              </a:rPr>
              <a:t>Medical-model based; Paternalistic,</a:t>
            </a:r>
          </a:p>
          <a:p>
            <a:pPr lvl="1"/>
            <a:r>
              <a:rPr lang="en-US" b="1" dirty="0">
                <a:solidFill>
                  <a:schemeClr val="tx1"/>
                </a:solidFill>
                <a:latin typeface="Arial" panose="020B0604020202020204" pitchFamily="34" charset="0"/>
                <a:cs typeface="Arial" panose="020B0604020202020204" pitchFamily="34" charset="0"/>
              </a:rPr>
              <a:t>High levels of informal care is a gender equality issue,</a:t>
            </a:r>
          </a:p>
          <a:p>
            <a:pPr lvl="1"/>
            <a:r>
              <a:rPr lang="en-US" b="1" dirty="0">
                <a:solidFill>
                  <a:schemeClr val="tx1"/>
                </a:solidFill>
                <a:latin typeface="Arial" panose="020B0604020202020204" pitchFamily="34" charset="0"/>
                <a:cs typeface="Arial" panose="020B0604020202020204" pitchFamily="34" charset="0"/>
              </a:rPr>
              <a:t>Access is standardised. </a:t>
            </a:r>
          </a:p>
          <a:p>
            <a:pPr lvl="1"/>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400" b="1" dirty="0">
                <a:solidFill>
                  <a:schemeClr val="tx1"/>
                </a:solidFill>
                <a:latin typeface="Arial" panose="020B0604020202020204" pitchFamily="34" charset="0"/>
                <a:cs typeface="Arial" panose="020B0604020202020204" pitchFamily="34" charset="0"/>
              </a:rPr>
              <a:t>6. </a:t>
            </a:r>
            <a:r>
              <a:rPr lang="en-US" sz="2400" b="1" i="1" dirty="0">
                <a:solidFill>
                  <a:schemeClr val="tx1"/>
                </a:solidFill>
                <a:latin typeface="Arial" panose="020B0604020202020204" pitchFamily="34" charset="0"/>
                <a:cs typeface="Arial" panose="020B0604020202020204" pitchFamily="34" charset="0"/>
              </a:rPr>
              <a:t>EU Countries</a:t>
            </a:r>
          </a:p>
          <a:p>
            <a:pPr lvl="1"/>
            <a:r>
              <a:rPr lang="en-US" b="1" dirty="0">
                <a:solidFill>
                  <a:schemeClr val="tx1"/>
                </a:solidFill>
                <a:latin typeface="Arial" panose="020B0604020202020204" pitchFamily="34" charset="0"/>
                <a:cs typeface="Arial" panose="020B0604020202020204" pitchFamily="34" charset="0"/>
              </a:rPr>
              <a:t>Basic level of care only, with the rest expected to be covered by informal care provision, </a:t>
            </a:r>
          </a:p>
          <a:p>
            <a:pPr lvl="1"/>
            <a:r>
              <a:rPr lang="en-US" b="1" dirty="0">
                <a:solidFill>
                  <a:schemeClr val="tx1"/>
                </a:solidFill>
                <a:latin typeface="Arial" panose="020B0604020202020204" pitchFamily="34" charset="0"/>
                <a:cs typeface="Arial" panose="020B0604020202020204" pitchFamily="34" charset="0"/>
              </a:rPr>
              <a:t>Single-sourced insurance-based systems are vulnerable to macroeconomic fluctuations, </a:t>
            </a:r>
          </a:p>
          <a:p>
            <a:pPr lvl="1"/>
            <a:r>
              <a:rPr lang="en-US" b="1" dirty="0">
                <a:solidFill>
                  <a:schemeClr val="tx1"/>
                </a:solidFill>
                <a:latin typeface="Arial" panose="020B0604020202020204" pitchFamily="34" charset="0"/>
                <a:cs typeface="Arial" panose="020B0604020202020204" pitchFamily="34" charset="0"/>
              </a:rPr>
              <a:t>Contribution-based systems can result in reduced need for political bargaining. </a:t>
            </a:r>
          </a:p>
          <a:p>
            <a:pPr lvl="1"/>
            <a:endParaRPr lang="en-GB" b="1" dirty="0"/>
          </a:p>
        </p:txBody>
      </p:sp>
    </p:spTree>
    <p:extLst>
      <p:ext uri="{BB962C8B-B14F-4D97-AF65-F5344CB8AC3E}">
        <p14:creationId xmlns:p14="http://schemas.microsoft.com/office/powerpoint/2010/main" val="221530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3053E-8796-A507-8E18-D195892D9181}"/>
              </a:ext>
            </a:extLst>
          </p:cNvPr>
          <p:cNvSpPr>
            <a:spLocks noGrp="1"/>
          </p:cNvSpPr>
          <p:nvPr>
            <p:ph type="title"/>
          </p:nvPr>
        </p:nvSpPr>
        <p:spPr>
          <a:xfrm>
            <a:off x="1032176" y="459474"/>
            <a:ext cx="8596668" cy="1320800"/>
          </a:xfrm>
        </p:spPr>
        <p:txBody>
          <a:bodyPr>
            <a:normAutofit fontScale="90000"/>
          </a:bodyPr>
          <a:lstStyle/>
          <a:p>
            <a:pPr algn="ctr"/>
            <a:r>
              <a:rPr lang="en-GB" b="1" dirty="0">
                <a:solidFill>
                  <a:schemeClr val="tx1"/>
                </a:solidFill>
                <a:latin typeface="Arial" panose="020B0604020202020204" pitchFamily="34" charset="0"/>
                <a:cs typeface="Arial" panose="020B0604020202020204" pitchFamily="34" charset="0"/>
              </a:rPr>
              <a:t>Findings 2 Continued…</a:t>
            </a:r>
            <a:br>
              <a:rPr lang="en-US" b="1" dirty="0">
                <a:solidFill>
                  <a:schemeClr val="tx1"/>
                </a:solidFill>
                <a:latin typeface="Arial" panose="020B0604020202020204" pitchFamily="34" charset="0"/>
                <a:cs typeface="Arial" panose="020B0604020202020204" pitchFamily="34" charset="0"/>
              </a:rPr>
            </a:br>
            <a:br>
              <a:rPr lang="en-US" b="1" dirty="0">
                <a:solidFill>
                  <a:schemeClr val="tx1"/>
                </a:solidFill>
                <a:latin typeface="Arial" panose="020B0604020202020204" pitchFamily="34" charset="0"/>
                <a:cs typeface="Arial" panose="020B0604020202020204" pitchFamily="34" charset="0"/>
              </a:rPr>
            </a:br>
            <a:endParaRPr lang="en-GB" b="1"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6D87FB-FF8D-C9EB-5C6B-F80D4B4575AD}"/>
              </a:ext>
            </a:extLst>
          </p:cNvPr>
          <p:cNvSpPr>
            <a:spLocks noGrp="1"/>
          </p:cNvSpPr>
          <p:nvPr>
            <p:ph idx="1"/>
          </p:nvPr>
        </p:nvSpPr>
        <p:spPr>
          <a:xfrm>
            <a:off x="677333" y="1228299"/>
            <a:ext cx="9626727" cy="5418162"/>
          </a:xfrm>
        </p:spPr>
        <p:txBody>
          <a:bodyPr>
            <a:normAutofit/>
          </a:bodyPr>
          <a:lstStyle/>
          <a:p>
            <a:pPr marL="0" indent="0">
              <a:buNone/>
            </a:pPr>
            <a:r>
              <a:rPr lang="en-GB" sz="2400" b="1" dirty="0">
                <a:latin typeface="Arial" panose="020B0604020202020204" pitchFamily="34" charset="0"/>
                <a:cs typeface="Arial" panose="020B0604020202020204" pitchFamily="34" charset="0"/>
              </a:rPr>
              <a:t>7</a:t>
            </a:r>
            <a:r>
              <a:rPr lang="en-GB" sz="2400" b="1" i="1" dirty="0">
                <a:latin typeface="Arial" panose="020B0604020202020204" pitchFamily="34" charset="0"/>
                <a:cs typeface="Arial" panose="020B0604020202020204" pitchFamily="34" charset="0"/>
              </a:rPr>
              <a:t>. Switzerland</a:t>
            </a:r>
          </a:p>
          <a:p>
            <a:pPr lvl="1"/>
            <a:r>
              <a:rPr lang="en-US" b="1" dirty="0">
                <a:latin typeface="Arial" panose="020B0604020202020204" pitchFamily="34" charset="0"/>
                <a:cs typeface="Arial" panose="020B0604020202020204" pitchFamily="34" charset="0"/>
              </a:rPr>
              <a:t>Ranks well internationally, </a:t>
            </a:r>
          </a:p>
          <a:p>
            <a:pPr lvl="1"/>
            <a:r>
              <a:rPr lang="en-US" b="1" dirty="0">
                <a:latin typeface="Arial" panose="020B0604020202020204" pitchFamily="34" charset="0"/>
                <a:cs typeface="Arial" panose="020B0604020202020204" pitchFamily="34" charset="0"/>
              </a:rPr>
              <a:t>Fragmentation of governance and delivery is associated with increased risk of sub-optimal quality of care. </a:t>
            </a:r>
          </a:p>
          <a:p>
            <a:pPr marL="0" indent="0">
              <a:buNone/>
            </a:pPr>
            <a:r>
              <a:rPr lang="en-US" sz="2400" b="1" dirty="0">
                <a:latin typeface="Arial" panose="020B0604020202020204" pitchFamily="34" charset="0"/>
                <a:cs typeface="Arial" panose="020B0604020202020204" pitchFamily="34" charset="0"/>
              </a:rPr>
              <a:t>8. </a:t>
            </a:r>
            <a:r>
              <a:rPr lang="en-US" sz="2400" b="1" i="1" dirty="0">
                <a:latin typeface="Arial" panose="020B0604020202020204" pitchFamily="34" charset="0"/>
                <a:cs typeface="Arial" panose="020B0604020202020204" pitchFamily="34" charset="0"/>
              </a:rPr>
              <a:t>Nordic Countries</a:t>
            </a:r>
          </a:p>
          <a:p>
            <a:pPr lvl="1"/>
            <a:r>
              <a:rPr lang="en-US" b="1" dirty="0">
                <a:latin typeface="Arial" panose="020B0604020202020204" pitchFamily="34" charset="0"/>
                <a:cs typeface="Arial" panose="020B0604020202020204" pitchFamily="34" charset="0"/>
              </a:rPr>
              <a:t>Universal coverage; ‘best practice’ by international standards,</a:t>
            </a:r>
          </a:p>
          <a:p>
            <a:pPr lvl="1"/>
            <a:r>
              <a:rPr lang="en-US" b="1" dirty="0">
                <a:latin typeface="Arial" panose="020B0604020202020204" pitchFamily="34" charset="0"/>
                <a:cs typeface="Arial" panose="020B0604020202020204" pitchFamily="34" charset="0"/>
              </a:rPr>
              <a:t>The system is supported by national level legislation which ensures equality of levels of care service provision and quality of services. </a:t>
            </a:r>
          </a:p>
          <a:p>
            <a:pPr lvl="1"/>
            <a:r>
              <a:rPr lang="en-US" b="1" dirty="0">
                <a:latin typeface="Arial" panose="020B0604020202020204" pitchFamily="34" charset="0"/>
                <a:cs typeface="Arial" panose="020B0604020202020204" pitchFamily="34" charset="0"/>
              </a:rPr>
              <a:t>Marketisation has challenged the principle of universalism through the introduction of options to pay for additional services. </a:t>
            </a:r>
          </a:p>
          <a:p>
            <a:pPr marL="0" indent="0">
              <a:buNone/>
            </a:pPr>
            <a:r>
              <a:rPr lang="en-US" sz="2400" b="1" dirty="0">
                <a:latin typeface="Arial" panose="020B0604020202020204" pitchFamily="34" charset="0"/>
                <a:cs typeface="Arial" panose="020B0604020202020204" pitchFamily="34" charset="0"/>
              </a:rPr>
              <a:t>9. </a:t>
            </a:r>
            <a:r>
              <a:rPr lang="en-US" sz="2400" b="1" i="1" dirty="0">
                <a:latin typeface="Arial" panose="020B0604020202020204" pitchFamily="34" charset="0"/>
                <a:cs typeface="Arial" panose="020B0604020202020204" pitchFamily="34" charset="0"/>
              </a:rPr>
              <a:t>New Zealand</a:t>
            </a:r>
          </a:p>
          <a:p>
            <a:pPr lvl="1"/>
            <a:r>
              <a:rPr lang="en-US" b="1" dirty="0">
                <a:latin typeface="Arial" panose="020B0604020202020204" pitchFamily="34" charset="0"/>
                <a:cs typeface="Arial" panose="020B0604020202020204" pitchFamily="34" charset="0"/>
              </a:rPr>
              <a:t>Integration helps address the care needs of those with complex needs, </a:t>
            </a:r>
          </a:p>
          <a:p>
            <a:pPr lvl="1"/>
            <a:r>
              <a:rPr lang="en-US" b="1" dirty="0">
                <a:latin typeface="Arial" panose="020B0604020202020204" pitchFamily="34" charset="0"/>
                <a:cs typeface="Arial" panose="020B0604020202020204" pitchFamily="34" charset="0"/>
              </a:rPr>
              <a:t>Emphasis on addressing overall wellbeing, </a:t>
            </a:r>
          </a:p>
          <a:p>
            <a:pPr lvl="1"/>
            <a:r>
              <a:rPr lang="en-US" b="1" dirty="0">
                <a:latin typeface="Arial" panose="020B0604020202020204" pitchFamily="34" charset="0"/>
                <a:cs typeface="Arial" panose="020B0604020202020204" pitchFamily="34" charset="0"/>
              </a:rPr>
              <a:t>Focused on addressing existing health and social inequalities. </a:t>
            </a:r>
          </a:p>
        </p:txBody>
      </p:sp>
    </p:spTree>
    <p:extLst>
      <p:ext uri="{BB962C8B-B14F-4D97-AF65-F5344CB8AC3E}">
        <p14:creationId xmlns:p14="http://schemas.microsoft.com/office/powerpoint/2010/main" val="238473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A076-6AF3-8B33-ED18-C7EFC267437E}"/>
              </a:ext>
            </a:extLst>
          </p:cNvPr>
          <p:cNvSpPr>
            <a:spLocks noGrp="1"/>
          </p:cNvSpPr>
          <p:nvPr>
            <p:ph type="title"/>
          </p:nvPr>
        </p:nvSpPr>
        <p:spPr>
          <a:xfrm>
            <a:off x="677334" y="459474"/>
            <a:ext cx="9599430" cy="1320800"/>
          </a:xfrm>
        </p:spPr>
        <p:txBody>
          <a:bodyPr/>
          <a:lstStyle/>
          <a:p>
            <a:pPr algn="ctr"/>
            <a:r>
              <a:rPr lang="en-GB" b="1" dirty="0">
                <a:solidFill>
                  <a:schemeClr val="tx1"/>
                </a:solidFill>
                <a:latin typeface="Arial" panose="020B0604020202020204" pitchFamily="34" charset="0"/>
                <a:cs typeface="Arial" panose="020B0604020202020204" pitchFamily="34" charset="0"/>
              </a:rPr>
              <a:t>Pros and Cons of the Existing Models in Each of the UK Countries</a:t>
            </a:r>
          </a:p>
        </p:txBody>
      </p:sp>
      <p:sp>
        <p:nvSpPr>
          <p:cNvPr id="3" name="Content Placeholder 2">
            <a:extLst>
              <a:ext uri="{FF2B5EF4-FFF2-40B4-BE49-F238E27FC236}">
                <a16:creationId xmlns:a16="http://schemas.microsoft.com/office/drawing/2014/main" id="{82E0A41F-F796-571E-561B-EA2F3796522C}"/>
              </a:ext>
            </a:extLst>
          </p:cNvPr>
          <p:cNvSpPr>
            <a:spLocks noGrp="1"/>
          </p:cNvSpPr>
          <p:nvPr>
            <p:ph sz="half" idx="1"/>
          </p:nvPr>
        </p:nvSpPr>
        <p:spPr>
          <a:xfrm>
            <a:off x="368490" y="2160588"/>
            <a:ext cx="5245935" cy="4697411"/>
          </a:xfrm>
        </p:spPr>
        <p:txBody>
          <a:bodyPr>
            <a:normAutofit lnSpcReduction="10000"/>
          </a:bodyPr>
          <a:lstStyle/>
          <a:p>
            <a:pPr marL="0" indent="0">
              <a:buNone/>
            </a:pPr>
            <a:r>
              <a:rPr lang="en-GB" b="1" dirty="0">
                <a:solidFill>
                  <a:schemeClr val="tx1"/>
                </a:solidFill>
                <a:latin typeface="Arial" panose="020B0604020202020204" pitchFamily="34" charset="0"/>
                <a:cs typeface="Arial" panose="020B0604020202020204" pitchFamily="34" charset="0"/>
              </a:rPr>
              <a:t>Scotland:</a:t>
            </a:r>
          </a:p>
          <a:p>
            <a:r>
              <a:rPr lang="en-GB" b="1" dirty="0">
                <a:solidFill>
                  <a:schemeClr val="tx1"/>
                </a:solidFill>
                <a:latin typeface="Arial" panose="020B0604020202020204" pitchFamily="34" charset="0"/>
                <a:cs typeface="Arial" panose="020B0604020202020204" pitchFamily="34" charset="0"/>
              </a:rPr>
              <a:t>Increased integration has potential for a more holistic approach to care provision,</a:t>
            </a:r>
          </a:p>
          <a:p>
            <a:r>
              <a:rPr lang="en-GB" b="1" dirty="0">
                <a:solidFill>
                  <a:schemeClr val="tx1"/>
                </a:solidFill>
                <a:latin typeface="Arial" panose="020B0604020202020204" pitchFamily="34" charset="0"/>
                <a:cs typeface="Arial" panose="020B0604020202020204" pitchFamily="34" charset="0"/>
              </a:rPr>
              <a:t>However, </a:t>
            </a:r>
            <a:r>
              <a:rPr lang="en-US" b="1" dirty="0">
                <a:solidFill>
                  <a:schemeClr val="tx1"/>
                </a:solidFill>
                <a:latin typeface="Arial" panose="020B0604020202020204" pitchFamily="34" charset="0"/>
                <a:cs typeface="Arial" panose="020B0604020202020204" pitchFamily="34" charset="0"/>
              </a:rPr>
              <a:t>health can emerge as the dominant partner,</a:t>
            </a:r>
          </a:p>
          <a:p>
            <a:r>
              <a:rPr lang="en-US" b="1" dirty="0">
                <a:solidFill>
                  <a:schemeClr val="tx1"/>
                </a:solidFill>
                <a:latin typeface="Arial" panose="020B0604020202020204" pitchFamily="34" charset="0"/>
                <a:cs typeface="Arial" panose="020B0604020202020204" pitchFamily="34" charset="0"/>
              </a:rPr>
              <a:t>Public expectation for social care provision, </a:t>
            </a:r>
          </a:p>
          <a:p>
            <a:r>
              <a:rPr lang="en-US" b="1" dirty="0">
                <a:solidFill>
                  <a:schemeClr val="tx1"/>
                </a:solidFill>
                <a:latin typeface="Arial" panose="020B0604020202020204" pitchFamily="34" charset="0"/>
                <a:cs typeface="Arial" panose="020B0604020202020204" pitchFamily="34" charset="0"/>
              </a:rPr>
              <a:t>Eligibility is relatively high.</a:t>
            </a:r>
          </a:p>
          <a:p>
            <a:pPr lvl="1"/>
            <a:endParaRPr lang="en-US" b="1" dirty="0">
              <a:solidFill>
                <a:schemeClr val="tx1"/>
              </a:solidFill>
              <a:latin typeface="Arial" panose="020B0604020202020204" pitchFamily="34" charset="0"/>
              <a:cs typeface="Arial" panose="020B0604020202020204" pitchFamily="34" charset="0"/>
            </a:endParaRPr>
          </a:p>
          <a:p>
            <a:pPr marL="0" indent="0">
              <a:buNone/>
            </a:pPr>
            <a:r>
              <a:rPr lang="en-US" b="1" dirty="0">
                <a:solidFill>
                  <a:schemeClr val="tx1"/>
                </a:solidFill>
                <a:latin typeface="Arial" panose="020B0604020202020204" pitchFamily="34" charset="0"/>
                <a:cs typeface="Arial" panose="020B0604020202020204" pitchFamily="34" charset="0"/>
              </a:rPr>
              <a:t>Northern Ireland:</a:t>
            </a:r>
          </a:p>
          <a:p>
            <a:r>
              <a:rPr lang="en-US" b="1" dirty="0">
                <a:solidFill>
                  <a:schemeClr val="tx1"/>
                </a:solidFill>
                <a:latin typeface="Arial" panose="020B0604020202020204" pitchFamily="34" charset="0"/>
                <a:cs typeface="Arial" panose="020B0604020202020204" pitchFamily="34" charset="0"/>
              </a:rPr>
              <a:t>Multiple layers of decision-making and unclear lines of accountability,</a:t>
            </a:r>
          </a:p>
          <a:p>
            <a:r>
              <a:rPr lang="en-US" b="1" dirty="0">
                <a:solidFill>
                  <a:schemeClr val="tx1"/>
                </a:solidFill>
                <a:latin typeface="Arial" panose="020B0604020202020204" pitchFamily="34" charset="0"/>
                <a:cs typeface="Arial" panose="020B0604020202020204" pitchFamily="34" charset="0"/>
              </a:rPr>
              <a:t>Care user choices can be limited.</a:t>
            </a:r>
          </a:p>
          <a:p>
            <a:pPr lvl="1"/>
            <a:endParaRPr lang="en-GB" dirty="0"/>
          </a:p>
        </p:txBody>
      </p:sp>
      <p:sp>
        <p:nvSpPr>
          <p:cNvPr id="4" name="Content Placeholder 3">
            <a:extLst>
              <a:ext uri="{FF2B5EF4-FFF2-40B4-BE49-F238E27FC236}">
                <a16:creationId xmlns:a16="http://schemas.microsoft.com/office/drawing/2014/main" id="{29929D6A-B2ED-B888-8832-93090B81382D}"/>
              </a:ext>
            </a:extLst>
          </p:cNvPr>
          <p:cNvSpPr>
            <a:spLocks noGrp="1"/>
          </p:cNvSpPr>
          <p:nvPr>
            <p:ph sz="half" idx="2"/>
          </p:nvPr>
        </p:nvSpPr>
        <p:spPr>
          <a:xfrm>
            <a:off x="5923129" y="2178479"/>
            <a:ext cx="4961311" cy="4679520"/>
          </a:xfrm>
        </p:spPr>
        <p:txBody>
          <a:bodyPr>
            <a:normAutofit lnSpcReduction="10000"/>
          </a:bodyPr>
          <a:lstStyle/>
          <a:p>
            <a:pPr marL="0" indent="0">
              <a:buNone/>
            </a:pPr>
            <a:r>
              <a:rPr lang="en-GB" b="1" dirty="0">
                <a:solidFill>
                  <a:schemeClr val="tx1"/>
                </a:solidFill>
                <a:latin typeface="Arial" panose="020B0604020202020204" pitchFamily="34" charset="0"/>
                <a:cs typeface="Arial" panose="020B0604020202020204" pitchFamily="34" charset="0"/>
              </a:rPr>
              <a:t>England</a:t>
            </a:r>
          </a:p>
          <a:p>
            <a:pPr lvl="1"/>
            <a:r>
              <a:rPr lang="en-GB" sz="1800" b="1" dirty="0">
                <a:solidFill>
                  <a:schemeClr val="tx1"/>
                </a:solidFill>
                <a:latin typeface="Arial" panose="020B0604020202020204" pitchFamily="34" charset="0"/>
                <a:cs typeface="Arial" panose="020B0604020202020204" pitchFamily="34" charset="0"/>
              </a:rPr>
              <a:t>Slightly greater reliance on for-profit care providers</a:t>
            </a:r>
          </a:p>
          <a:p>
            <a:pPr lvl="1"/>
            <a:r>
              <a:rPr lang="en-US" sz="1800" b="1" dirty="0">
                <a:solidFill>
                  <a:schemeClr val="tx1"/>
                </a:solidFill>
                <a:latin typeface="Arial" panose="020B0604020202020204" pitchFamily="34" charset="0"/>
                <a:cs typeface="Arial" panose="020B0604020202020204" pitchFamily="34" charset="0"/>
              </a:rPr>
              <a:t>Lack of statutory basis for integration,</a:t>
            </a:r>
          </a:p>
          <a:p>
            <a:pPr lvl="1"/>
            <a:r>
              <a:rPr lang="en-US" sz="1800" b="1" dirty="0">
                <a:solidFill>
                  <a:schemeClr val="tx1"/>
                </a:solidFill>
                <a:latin typeface="Arial" panose="020B0604020202020204" pitchFamily="34" charset="0"/>
                <a:cs typeface="Arial" panose="020B0604020202020204" pitchFamily="34" charset="0"/>
              </a:rPr>
              <a:t>Satisfaction with social care has been decreasing in recent years. </a:t>
            </a:r>
          </a:p>
          <a:p>
            <a:pPr marL="457200" lvl="1" indent="0">
              <a:buNone/>
            </a:pPr>
            <a:endParaRPr lang="en-US" b="1" dirty="0">
              <a:solidFill>
                <a:schemeClr val="tx1"/>
              </a:solidFill>
              <a:latin typeface="Arial" panose="020B0604020202020204" pitchFamily="34" charset="0"/>
              <a:cs typeface="Arial" panose="020B0604020202020204" pitchFamily="34" charset="0"/>
            </a:endParaRPr>
          </a:p>
          <a:p>
            <a:pPr marL="457200" lvl="1"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b="1" dirty="0">
                <a:solidFill>
                  <a:schemeClr val="tx1"/>
                </a:solidFill>
                <a:latin typeface="Arial" panose="020B0604020202020204" pitchFamily="34" charset="0"/>
                <a:cs typeface="Arial" panose="020B0604020202020204" pitchFamily="34" charset="0"/>
              </a:rPr>
              <a:t>Wales</a:t>
            </a:r>
          </a:p>
          <a:p>
            <a:pPr lvl="1"/>
            <a:r>
              <a:rPr lang="en-US" sz="1800" b="1" dirty="0">
                <a:solidFill>
                  <a:schemeClr val="tx1"/>
                </a:solidFill>
                <a:latin typeface="Arial" panose="020B0604020202020204" pitchFamily="34" charset="0"/>
                <a:cs typeface="Arial" panose="020B0604020202020204" pitchFamily="34" charset="0"/>
              </a:rPr>
              <a:t>Concerns over accessibility, care quality and coordination,</a:t>
            </a:r>
          </a:p>
          <a:p>
            <a:pPr lvl="1"/>
            <a:r>
              <a:rPr lang="en-US" sz="1800" b="1" dirty="0">
                <a:solidFill>
                  <a:schemeClr val="tx1"/>
                </a:solidFill>
                <a:latin typeface="Arial" panose="020B0604020202020204" pitchFamily="34" charset="0"/>
                <a:cs typeface="Arial" panose="020B0604020202020204" pitchFamily="34" charset="0"/>
              </a:rPr>
              <a:t>Pooled budgets help facilitate data sharing and joint commissioning.</a:t>
            </a:r>
            <a:endParaRPr lang="en-GB" sz="1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63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E0DFF-4710-A0DF-2AF4-1EAE25373E13}"/>
              </a:ext>
            </a:extLst>
          </p:cNvPr>
          <p:cNvSpPr>
            <a:spLocks noGrp="1"/>
          </p:cNvSpPr>
          <p:nvPr>
            <p:ph type="title"/>
          </p:nvPr>
        </p:nvSpPr>
        <p:spPr>
          <a:xfrm>
            <a:off x="731924" y="227463"/>
            <a:ext cx="10254523" cy="755176"/>
          </a:xfrm>
        </p:spPr>
        <p:txBody>
          <a:bodyPr>
            <a:normAutofit fontScale="90000"/>
          </a:bodyPr>
          <a:lstStyle/>
          <a:p>
            <a:pPr algn="ctr"/>
            <a:r>
              <a:rPr lang="en-US" b="1" dirty="0">
                <a:solidFill>
                  <a:schemeClr val="tx1"/>
                </a:solidFill>
                <a:latin typeface="Arial" panose="020B0604020202020204" pitchFamily="34" charset="0"/>
                <a:cs typeface="Arial" panose="020B0604020202020204" pitchFamily="34" charset="0"/>
              </a:rPr>
              <a:t>Findings 3: Impacts of Each Model on Population Health Outcomes</a:t>
            </a:r>
            <a:endParaRPr lang="en-GB" b="1" dirty="0">
              <a:solidFill>
                <a:schemeClr val="tx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6249CE8D-23A3-A021-EE38-BA3D79644E80}"/>
              </a:ext>
            </a:extLst>
          </p:cNvPr>
          <p:cNvGraphicFramePr>
            <a:graphicFrameLocks noGrp="1"/>
          </p:cNvGraphicFramePr>
          <p:nvPr>
            <p:ph idx="1"/>
            <p:extLst>
              <p:ext uri="{D42A27DB-BD31-4B8C-83A1-F6EECF244321}">
                <p14:modId xmlns:p14="http://schemas.microsoft.com/office/powerpoint/2010/main" val="3897828397"/>
              </p:ext>
            </p:extLst>
          </p:nvPr>
        </p:nvGraphicFramePr>
        <p:xfrm>
          <a:off x="731924" y="1487607"/>
          <a:ext cx="10500183" cy="5323506"/>
        </p:xfrm>
        <a:graphic>
          <a:graphicData uri="http://schemas.openxmlformats.org/drawingml/2006/table">
            <a:tbl>
              <a:tblPr firstRow="1" firstCol="1" bandRow="1"/>
              <a:tblGrid>
                <a:gridCol w="3089144">
                  <a:extLst>
                    <a:ext uri="{9D8B030D-6E8A-4147-A177-3AD203B41FA5}">
                      <a16:colId xmlns:a16="http://schemas.microsoft.com/office/drawing/2014/main" val="3839285554"/>
                    </a:ext>
                  </a:extLst>
                </a:gridCol>
                <a:gridCol w="7411039">
                  <a:extLst>
                    <a:ext uri="{9D8B030D-6E8A-4147-A177-3AD203B41FA5}">
                      <a16:colId xmlns:a16="http://schemas.microsoft.com/office/drawing/2014/main" val="11682462"/>
                    </a:ext>
                  </a:extLst>
                </a:gridCol>
              </a:tblGrid>
              <a:tr h="659971">
                <a:tc>
                  <a:txBody>
                    <a:bodyPr/>
                    <a:lstStyle/>
                    <a:p>
                      <a:pPr algn="ctr">
                        <a:lnSpc>
                          <a:spcPct val="107000"/>
                        </a:lnSpc>
                        <a:spcAft>
                          <a:spcPts val="800"/>
                        </a:spcAft>
                      </a:pPr>
                      <a:r>
                        <a:rPr lang="en-GB"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Model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07000"/>
                        </a:lnSpc>
                        <a:spcAft>
                          <a:spcPts val="800"/>
                        </a:spcAft>
                      </a:pPr>
                      <a:r>
                        <a:rPr lang="en-GB"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Linked Health Outcomes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11726043"/>
                  </a:ext>
                </a:extLst>
              </a:tr>
              <a:tr h="529387">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Australia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Lack of integration between health and social care providers negatively impacts delivery of care for users with complex care needs.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extLst>
                  <a:ext uri="{0D108BD9-81ED-4DB2-BD59-A6C34878D82A}">
                    <a16:rowId xmlns:a16="http://schemas.microsoft.com/office/drawing/2014/main" val="1373179495"/>
                  </a:ext>
                </a:extLst>
              </a:tr>
              <a:tr h="234879">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US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The US model is associated with widening health inequalities.</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extLst>
                  <a:ext uri="{0D108BD9-81ED-4DB2-BD59-A6C34878D82A}">
                    <a16:rowId xmlns:a16="http://schemas.microsoft.com/office/drawing/2014/main" val="2912440791"/>
                  </a:ext>
                </a:extLst>
              </a:tr>
              <a:tr h="423336">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Alaska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Social care programs for Indigenous Alaskans are associated with reductions in hospital visits and improved prevention and treatment of chronic disease</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extLst>
                  <a:ext uri="{0D108BD9-81ED-4DB2-BD59-A6C34878D82A}">
                    <a16:rowId xmlns:a16="http://schemas.microsoft.com/office/drawing/2014/main" val="1991715523"/>
                  </a:ext>
                </a:extLst>
              </a:tr>
              <a:tr h="494906">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Canada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Differences in provincial arrangements result in unequal care distribution at national level. Health outcomes lag behind other high-income countries.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extLst>
                  <a:ext uri="{0D108BD9-81ED-4DB2-BD59-A6C34878D82A}">
                    <a16:rowId xmlns:a16="http://schemas.microsoft.com/office/drawing/2014/main" val="242638679"/>
                  </a:ext>
                </a:extLst>
              </a:tr>
              <a:tr h="423160">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Japan</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Linked to improving quality of life outcomes for those with complex needs and disabilities.</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extLst>
                  <a:ext uri="{0D108BD9-81ED-4DB2-BD59-A6C34878D82A}">
                    <a16:rowId xmlns:a16="http://schemas.microsoft.com/office/drawing/2014/main" val="3724420656"/>
                  </a:ext>
                </a:extLst>
              </a:tr>
              <a:tr h="529387">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EU Countries </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Demand for personal budgets is high and the system has struggled to cover costs resulting in long waiting lists and unmet care needs.</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extLst>
                  <a:ext uri="{0D108BD9-81ED-4DB2-BD59-A6C34878D82A}">
                    <a16:rowId xmlns:a16="http://schemas.microsoft.com/office/drawing/2014/main" val="506126633"/>
                  </a:ext>
                </a:extLst>
              </a:tr>
              <a:tr h="423336">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Switzerland</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Internationally, the Swiss system ranks well regarding quality of care, access, efficiency, equity, and promotion of healthy lives.</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extLst>
                  <a:ext uri="{0D108BD9-81ED-4DB2-BD59-A6C34878D82A}">
                    <a16:rowId xmlns:a16="http://schemas.microsoft.com/office/drawing/2014/main" val="1738047346"/>
                  </a:ext>
                </a:extLst>
              </a:tr>
              <a:tr h="350283">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Nordic Countries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Increased marketisation of care is linked to widening health inequalities.</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extLst>
                  <a:ext uri="{0D108BD9-81ED-4DB2-BD59-A6C34878D82A}">
                    <a16:rowId xmlns:a16="http://schemas.microsoft.com/office/drawing/2014/main" val="1747885146"/>
                  </a:ext>
                </a:extLst>
              </a:tr>
              <a:tr h="642708">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New Zealand</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Integration is associated with improved mental health and quality of life for those with complex needs. Integrated care provision has helped address health inequalities between Indigenous people and other New Zealand citizens.</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extLst>
                  <a:ext uri="{0D108BD9-81ED-4DB2-BD59-A6C34878D82A}">
                    <a16:rowId xmlns:a16="http://schemas.microsoft.com/office/drawing/2014/main" val="2366158750"/>
                  </a:ext>
                </a:extLst>
              </a:tr>
              <a:tr h="529387">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UK Countries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ctr">
                        <a:lnSpc>
                          <a:spcPct val="107000"/>
                        </a:lnSpc>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Increasing integration has had a relatively limited effect on reducing existing health inequalities to date.</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extLst>
                  <a:ext uri="{0D108BD9-81ED-4DB2-BD59-A6C34878D82A}">
                    <a16:rowId xmlns:a16="http://schemas.microsoft.com/office/drawing/2014/main" val="4165705478"/>
                  </a:ext>
                </a:extLst>
              </a:tr>
            </a:tbl>
          </a:graphicData>
        </a:graphic>
      </p:graphicFrame>
    </p:spTree>
    <p:extLst>
      <p:ext uri="{BB962C8B-B14F-4D97-AF65-F5344CB8AC3E}">
        <p14:creationId xmlns:p14="http://schemas.microsoft.com/office/powerpoint/2010/main" val="2276548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3AD0-EABD-97F9-D85D-E8C7D675C106}"/>
              </a:ext>
            </a:extLst>
          </p:cNvPr>
          <p:cNvSpPr>
            <a:spLocks noGrp="1"/>
          </p:cNvSpPr>
          <p:nvPr>
            <p:ph type="title"/>
          </p:nvPr>
        </p:nvSpPr>
        <p:spPr/>
        <p:txBody>
          <a:bodyPr/>
          <a:lstStyle/>
          <a:p>
            <a:pPr algn="ctr"/>
            <a:r>
              <a:rPr lang="en-GB" b="1" dirty="0">
                <a:solidFill>
                  <a:schemeClr val="tx1"/>
                </a:solidFill>
                <a:latin typeface="Arial" panose="020B0604020202020204" pitchFamily="34" charset="0"/>
                <a:cs typeface="Arial" panose="020B0604020202020204" pitchFamily="34" charset="0"/>
              </a:rPr>
              <a:t>Questions for Reflection</a:t>
            </a:r>
          </a:p>
        </p:txBody>
      </p:sp>
      <p:sp>
        <p:nvSpPr>
          <p:cNvPr id="3" name="Content Placeholder 2">
            <a:extLst>
              <a:ext uri="{FF2B5EF4-FFF2-40B4-BE49-F238E27FC236}">
                <a16:creationId xmlns:a16="http://schemas.microsoft.com/office/drawing/2014/main" id="{EBFAA03C-6D6E-63AD-58C5-B94D5DB4E46B}"/>
              </a:ext>
            </a:extLst>
          </p:cNvPr>
          <p:cNvSpPr>
            <a:spLocks noGrp="1"/>
          </p:cNvSpPr>
          <p:nvPr>
            <p:ph idx="1"/>
          </p:nvPr>
        </p:nvSpPr>
        <p:spPr>
          <a:xfrm>
            <a:off x="677333" y="1583141"/>
            <a:ext cx="9544840" cy="4458222"/>
          </a:xfrm>
        </p:spPr>
        <p:txBody>
          <a:bodyPr>
            <a:normAutofit/>
          </a:bodyPr>
          <a:lstStyle/>
          <a:p>
            <a:pPr marL="0" indent="0">
              <a:buNone/>
            </a:pPr>
            <a:r>
              <a:rPr lang="en-GB" sz="2400" dirty="0">
                <a:solidFill>
                  <a:schemeClr val="tx1"/>
                </a:solidFill>
                <a:latin typeface="Arial" panose="020B0604020202020204" pitchFamily="34" charset="0"/>
                <a:cs typeface="Arial" panose="020B0604020202020204" pitchFamily="34" charset="0"/>
              </a:rPr>
              <a:t>Underpinning questions over integrated care are fundamental questions about how health-related care relates to social care.</a:t>
            </a:r>
          </a:p>
          <a:p>
            <a:endParaRPr lang="en-GB" sz="2400" dirty="0">
              <a:solidFill>
                <a:schemeClr val="tx1"/>
              </a:solidFill>
              <a:latin typeface="Arial" panose="020B0604020202020204" pitchFamily="34" charset="0"/>
              <a:cs typeface="Arial" panose="020B0604020202020204" pitchFamily="34" charset="0"/>
            </a:endParaRPr>
          </a:p>
          <a:p>
            <a:pPr marL="0" indent="0">
              <a:buNone/>
            </a:pPr>
            <a:r>
              <a:rPr lang="en-GB" sz="2400" b="1" dirty="0">
                <a:solidFill>
                  <a:schemeClr val="tx1"/>
                </a:solidFill>
                <a:latin typeface="Arial" panose="020B0604020202020204" pitchFamily="34" charset="0"/>
                <a:cs typeface="Arial" panose="020B0604020202020204" pitchFamily="34" charset="0"/>
              </a:rPr>
              <a:t>Consider: </a:t>
            </a:r>
          </a:p>
          <a:p>
            <a:pPr lvl="1"/>
            <a:r>
              <a:rPr lang="en-GB" sz="2400" dirty="0">
                <a:solidFill>
                  <a:schemeClr val="tx1"/>
                </a:solidFill>
                <a:latin typeface="Arial" panose="020B0604020202020204" pitchFamily="34" charset="0"/>
                <a:cs typeface="Arial" panose="020B0604020202020204" pitchFamily="34" charset="0"/>
              </a:rPr>
              <a:t>How social care needs reflect: a) health needs &amp; b) quality of life needs (overall wellbeing)?</a:t>
            </a:r>
          </a:p>
          <a:p>
            <a:pPr marL="457200" lvl="1" indent="0">
              <a:buNone/>
            </a:pPr>
            <a:endParaRPr lang="en-GB" sz="2400" dirty="0">
              <a:solidFill>
                <a:schemeClr val="tx1"/>
              </a:solidFill>
              <a:latin typeface="Arial" panose="020B0604020202020204" pitchFamily="34" charset="0"/>
              <a:cs typeface="Arial" panose="020B0604020202020204" pitchFamily="34" charset="0"/>
            </a:endParaRPr>
          </a:p>
          <a:p>
            <a:pPr lvl="1"/>
            <a:r>
              <a:rPr lang="en-GB" sz="2400" dirty="0">
                <a:solidFill>
                  <a:schemeClr val="tx1"/>
                </a:solidFill>
                <a:latin typeface="Arial" panose="020B0604020202020204" pitchFamily="34" charset="0"/>
                <a:cs typeface="Arial" panose="020B0604020202020204" pitchFamily="34" charset="0"/>
              </a:rPr>
              <a:t>With this in mind, which model(s) do you favour? </a:t>
            </a:r>
          </a:p>
          <a:p>
            <a:pPr lvl="1"/>
            <a:endParaRPr lang="en-GB" sz="2400" dirty="0"/>
          </a:p>
          <a:p>
            <a:pPr lvl="1"/>
            <a:endParaRPr lang="en-GB" dirty="0"/>
          </a:p>
        </p:txBody>
      </p:sp>
    </p:spTree>
    <p:extLst>
      <p:ext uri="{BB962C8B-B14F-4D97-AF65-F5344CB8AC3E}">
        <p14:creationId xmlns:p14="http://schemas.microsoft.com/office/powerpoint/2010/main" val="133822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BE3E-4CF6-AC67-0786-8AB9AF6766FD}"/>
              </a:ext>
            </a:extLst>
          </p:cNvPr>
          <p:cNvSpPr>
            <a:spLocks noGrp="1"/>
          </p:cNvSpPr>
          <p:nvPr>
            <p:ph type="title"/>
          </p:nvPr>
        </p:nvSpPr>
        <p:spPr>
          <a:xfrm>
            <a:off x="504967" y="363941"/>
            <a:ext cx="10577015" cy="1320800"/>
          </a:xfrm>
        </p:spPr>
        <p:txBody>
          <a:bodyPr>
            <a:normAutofit/>
          </a:bodyPr>
          <a:lstStyle/>
          <a:p>
            <a:pPr algn="ctr"/>
            <a:r>
              <a:rPr lang="en-GB" b="1" dirty="0">
                <a:solidFill>
                  <a:schemeClr val="tx1"/>
                </a:solidFill>
                <a:latin typeface="Arial" panose="020B0604020202020204" pitchFamily="34" charset="0"/>
                <a:cs typeface="Arial" panose="020B0604020202020204" pitchFamily="34" charset="0"/>
              </a:rPr>
              <a:t>Findings 4: </a:t>
            </a:r>
            <a:r>
              <a:rPr lang="en-US" b="1" dirty="0">
                <a:solidFill>
                  <a:schemeClr val="tx1"/>
                </a:solidFill>
                <a:latin typeface="Arial" panose="020B0604020202020204" pitchFamily="34" charset="0"/>
                <a:cs typeface="Arial" panose="020B0604020202020204" pitchFamily="34" charset="0"/>
              </a:rPr>
              <a:t>Barriers and Enablers of the Success of Different Models of Integrated Care</a:t>
            </a:r>
            <a:endParaRPr lang="en-GB" b="1"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2934D06-BCC0-02B6-DFBB-EB7016741C4C}"/>
              </a:ext>
            </a:extLst>
          </p:cNvPr>
          <p:cNvSpPr>
            <a:spLocks noGrp="1"/>
          </p:cNvSpPr>
          <p:nvPr>
            <p:ph idx="1"/>
          </p:nvPr>
        </p:nvSpPr>
        <p:spPr>
          <a:xfrm>
            <a:off x="650038" y="1684741"/>
            <a:ext cx="10118046" cy="4420784"/>
          </a:xfrm>
        </p:spPr>
        <p:txBody>
          <a:bodyPr>
            <a:normAutofit/>
          </a:bodyPr>
          <a:lstStyle/>
          <a:p>
            <a:pPr marL="0" indent="0">
              <a:buNone/>
            </a:pPr>
            <a:r>
              <a:rPr lang="en-GB" sz="2100" b="1" i="1" dirty="0">
                <a:solidFill>
                  <a:schemeClr val="tx1"/>
                </a:solidFill>
                <a:latin typeface="Arial" panose="020B0604020202020204" pitchFamily="34" charset="0"/>
                <a:cs typeface="Arial" panose="020B0604020202020204" pitchFamily="34" charset="0"/>
              </a:rPr>
              <a:t>Australia</a:t>
            </a:r>
          </a:p>
          <a:p>
            <a:r>
              <a:rPr lang="en-US" b="1" dirty="0">
                <a:solidFill>
                  <a:schemeClr val="tx1"/>
                </a:solidFill>
                <a:latin typeface="Arial" panose="020B0604020202020204" pitchFamily="34" charset="0"/>
                <a:cs typeface="Arial" panose="020B0604020202020204" pitchFamily="34" charset="0"/>
              </a:rPr>
              <a:t>Limitations in access to services in certain geographic areas can hamper efforts</a:t>
            </a:r>
          </a:p>
          <a:p>
            <a:pPr marL="0"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100" b="1" i="1" dirty="0">
                <a:solidFill>
                  <a:schemeClr val="tx1"/>
                </a:solidFill>
                <a:latin typeface="Arial" panose="020B0604020202020204" pitchFamily="34" charset="0"/>
                <a:cs typeface="Arial" panose="020B0604020202020204" pitchFamily="34" charset="0"/>
              </a:rPr>
              <a:t>New Zealand</a:t>
            </a:r>
          </a:p>
          <a:p>
            <a:r>
              <a:rPr lang="en-US" b="1" dirty="0">
                <a:solidFill>
                  <a:schemeClr val="tx1"/>
                </a:solidFill>
                <a:latin typeface="Arial" panose="020B0604020202020204" pitchFamily="34" charset="0"/>
                <a:cs typeface="Arial" panose="020B0604020202020204" pitchFamily="34" charset="0"/>
              </a:rPr>
              <a:t>Having a clear vision of a ‘one system, one budget’ approach is important for achieving positive outcomes.</a:t>
            </a:r>
          </a:p>
          <a:p>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100" b="1" i="1" dirty="0">
                <a:solidFill>
                  <a:schemeClr val="tx1"/>
                </a:solidFill>
                <a:latin typeface="Arial" panose="020B0604020202020204" pitchFamily="34" charset="0"/>
                <a:cs typeface="Arial" panose="020B0604020202020204" pitchFamily="34" charset="0"/>
              </a:rPr>
              <a:t>Switzerland</a:t>
            </a:r>
          </a:p>
          <a:p>
            <a:r>
              <a:rPr lang="en-US" b="1" dirty="0">
                <a:solidFill>
                  <a:schemeClr val="tx1"/>
                </a:solidFill>
                <a:latin typeface="Arial" panose="020B0604020202020204" pitchFamily="34" charset="0"/>
                <a:cs typeface="Arial" panose="020B0604020202020204" pitchFamily="34" charset="0"/>
              </a:rPr>
              <a:t>Quality indicators and legal clarification about the responsibilities is required,</a:t>
            </a:r>
          </a:p>
        </p:txBody>
      </p:sp>
    </p:spTree>
    <p:extLst>
      <p:ext uri="{BB962C8B-B14F-4D97-AF65-F5344CB8AC3E}">
        <p14:creationId xmlns:p14="http://schemas.microsoft.com/office/powerpoint/2010/main" val="174322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06D50-BE60-9E67-AD6A-C60CE86A2F16}"/>
              </a:ext>
            </a:extLst>
          </p:cNvPr>
          <p:cNvSpPr>
            <a:spLocks noGrp="1"/>
          </p:cNvSpPr>
          <p:nvPr>
            <p:ph type="title"/>
          </p:nvPr>
        </p:nvSpPr>
        <p:spPr>
          <a:xfrm>
            <a:off x="1114062" y="322997"/>
            <a:ext cx="8596668" cy="782472"/>
          </a:xfrm>
        </p:spPr>
        <p:txBody>
          <a:bodyPr/>
          <a:lstStyle/>
          <a:p>
            <a:pPr algn="ctr"/>
            <a:r>
              <a:rPr lang="en-GB" b="1" dirty="0">
                <a:solidFill>
                  <a:schemeClr val="tx1"/>
                </a:solidFill>
                <a:latin typeface="Arial" panose="020B0604020202020204" pitchFamily="34" charset="0"/>
                <a:cs typeface="Arial" panose="020B0604020202020204" pitchFamily="34" charset="0"/>
              </a:rPr>
              <a:t>Findings 4 Continued…</a:t>
            </a:r>
          </a:p>
        </p:txBody>
      </p:sp>
      <p:sp>
        <p:nvSpPr>
          <p:cNvPr id="3" name="Content Placeholder 2">
            <a:extLst>
              <a:ext uri="{FF2B5EF4-FFF2-40B4-BE49-F238E27FC236}">
                <a16:creationId xmlns:a16="http://schemas.microsoft.com/office/drawing/2014/main" id="{EB3075E3-963C-AEBE-7FA0-45D0B8499C1F}"/>
              </a:ext>
            </a:extLst>
          </p:cNvPr>
          <p:cNvSpPr>
            <a:spLocks noGrp="1"/>
          </p:cNvSpPr>
          <p:nvPr>
            <p:ph idx="1"/>
          </p:nvPr>
        </p:nvSpPr>
        <p:spPr>
          <a:xfrm>
            <a:off x="677334" y="1105469"/>
            <a:ext cx="10172636" cy="5581934"/>
          </a:xfrm>
        </p:spPr>
        <p:txBody>
          <a:bodyPr>
            <a:normAutofit fontScale="92500" lnSpcReduction="20000"/>
          </a:bodyPr>
          <a:lstStyle/>
          <a:p>
            <a:pPr marL="0" indent="0">
              <a:buNone/>
            </a:pPr>
            <a:r>
              <a:rPr lang="en-GB" sz="2200" b="1" i="1" dirty="0">
                <a:solidFill>
                  <a:schemeClr val="tx1"/>
                </a:solidFill>
                <a:latin typeface="Arial" panose="020B0604020202020204" pitchFamily="34" charset="0"/>
                <a:cs typeface="Arial" panose="020B0604020202020204" pitchFamily="34" charset="0"/>
              </a:rPr>
              <a:t>Germany, France and The Netherlands</a:t>
            </a:r>
          </a:p>
          <a:p>
            <a:r>
              <a:rPr lang="en-US" b="1" dirty="0">
                <a:solidFill>
                  <a:schemeClr val="tx1"/>
                </a:solidFill>
                <a:latin typeface="Arial" panose="020B0604020202020204" pitchFamily="34" charset="0"/>
                <a:cs typeface="Arial" panose="020B0604020202020204" pitchFamily="34" charset="0"/>
              </a:rPr>
              <a:t>Enablers of improvement included interprofessional meetings and improved communication.</a:t>
            </a:r>
          </a:p>
          <a:p>
            <a:pPr marL="0"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200" b="1" i="1" dirty="0">
                <a:solidFill>
                  <a:schemeClr val="tx1"/>
                </a:solidFill>
                <a:latin typeface="Arial" panose="020B0604020202020204" pitchFamily="34" charset="0"/>
                <a:cs typeface="Arial" panose="020B0604020202020204" pitchFamily="34" charset="0"/>
              </a:rPr>
              <a:t>Canada</a:t>
            </a:r>
          </a:p>
          <a:p>
            <a:r>
              <a:rPr lang="en-US" b="1" dirty="0">
                <a:solidFill>
                  <a:schemeClr val="tx1"/>
                </a:solidFill>
                <a:latin typeface="Arial" panose="020B0604020202020204" pitchFamily="34" charset="0"/>
                <a:cs typeface="Arial" panose="020B0604020202020204" pitchFamily="34" charset="0"/>
              </a:rPr>
              <a:t>Provincial amalgamation of district health authorities into a single provincial health authority helped improve outcomes,</a:t>
            </a:r>
          </a:p>
          <a:p>
            <a:r>
              <a:rPr lang="en-US" b="1" dirty="0">
                <a:solidFill>
                  <a:schemeClr val="tx1"/>
                </a:solidFill>
                <a:latin typeface="Arial" panose="020B0604020202020204" pitchFamily="34" charset="0"/>
                <a:cs typeface="Arial" panose="020B0604020202020204" pitchFamily="34" charset="0"/>
              </a:rPr>
              <a:t>Frameworks and standards may help facilitate successful integration, </a:t>
            </a:r>
          </a:p>
          <a:p>
            <a:r>
              <a:rPr lang="en-US" b="1" dirty="0">
                <a:solidFill>
                  <a:schemeClr val="tx1"/>
                </a:solidFill>
                <a:latin typeface="Arial" panose="020B0604020202020204" pitchFamily="34" charset="0"/>
                <a:cs typeface="Arial" panose="020B0604020202020204" pitchFamily="34" charset="0"/>
              </a:rPr>
              <a:t>Quality, not finance, needs to be the driving force behind integration if it is to prove to be successful in practice in improving access and quality of care.</a:t>
            </a:r>
          </a:p>
          <a:p>
            <a:pPr marL="0"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200" b="1" i="1" dirty="0">
                <a:solidFill>
                  <a:schemeClr val="tx1"/>
                </a:solidFill>
                <a:latin typeface="Arial" panose="020B0604020202020204" pitchFamily="34" charset="0"/>
                <a:cs typeface="Arial" panose="020B0604020202020204" pitchFamily="34" charset="0"/>
              </a:rPr>
              <a:t>Alaska</a:t>
            </a:r>
          </a:p>
          <a:p>
            <a:r>
              <a:rPr lang="en-US" b="1" dirty="0">
                <a:solidFill>
                  <a:schemeClr val="tx1"/>
                </a:solidFill>
                <a:latin typeface="Arial" panose="020B0604020202020204" pitchFamily="34" charset="0"/>
                <a:cs typeface="Arial" panose="020B0604020202020204" pitchFamily="34" charset="0"/>
              </a:rPr>
              <a:t>Structural integration is key to success,</a:t>
            </a:r>
          </a:p>
          <a:p>
            <a:r>
              <a:rPr lang="en-US" b="1" dirty="0">
                <a:solidFill>
                  <a:schemeClr val="tx1"/>
                </a:solidFill>
                <a:latin typeface="Arial" panose="020B0604020202020204" pitchFamily="34" charset="0"/>
                <a:cs typeface="Arial" panose="020B0604020202020204" pitchFamily="34" charset="0"/>
              </a:rPr>
              <a:t>The Alaskan models are largely primary care systems.</a:t>
            </a:r>
          </a:p>
          <a:p>
            <a:pPr marL="0"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200" b="1" i="1" dirty="0">
                <a:solidFill>
                  <a:schemeClr val="tx1"/>
                </a:solidFill>
                <a:latin typeface="Arial" panose="020B0604020202020204" pitchFamily="34" charset="0"/>
                <a:cs typeface="Arial" panose="020B0604020202020204" pitchFamily="34" charset="0"/>
              </a:rPr>
              <a:t>United States</a:t>
            </a:r>
          </a:p>
          <a:p>
            <a:r>
              <a:rPr lang="en-US" b="1" dirty="0">
                <a:solidFill>
                  <a:schemeClr val="tx1"/>
                </a:solidFill>
                <a:latin typeface="Arial" panose="020B0604020202020204" pitchFamily="34" charset="0"/>
                <a:cs typeface="Arial" panose="020B0604020202020204" pitchFamily="34" charset="0"/>
              </a:rPr>
              <a:t>The ability of reforms to improve outcomes and generate reserves – whether public or private – is dependent on the broader economic situation</a:t>
            </a:r>
          </a:p>
          <a:p>
            <a:endParaRPr lang="en-US" dirty="0"/>
          </a:p>
          <a:p>
            <a:pPr lvl="1"/>
            <a:endParaRPr lang="en-US" dirty="0"/>
          </a:p>
          <a:p>
            <a:endParaRPr lang="en-GB" dirty="0"/>
          </a:p>
        </p:txBody>
      </p:sp>
    </p:spTree>
    <p:extLst>
      <p:ext uri="{BB962C8B-B14F-4D97-AF65-F5344CB8AC3E}">
        <p14:creationId xmlns:p14="http://schemas.microsoft.com/office/powerpoint/2010/main" val="142800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E0DFF-4710-A0DF-2AF4-1EAE25373E13}"/>
              </a:ext>
            </a:extLst>
          </p:cNvPr>
          <p:cNvSpPr>
            <a:spLocks noGrp="1"/>
          </p:cNvSpPr>
          <p:nvPr>
            <p:ph type="title"/>
          </p:nvPr>
        </p:nvSpPr>
        <p:spPr>
          <a:xfrm>
            <a:off x="731924" y="227463"/>
            <a:ext cx="10254523" cy="755176"/>
          </a:xfrm>
        </p:spPr>
        <p:txBody>
          <a:bodyPr>
            <a:normAutofit fontScale="90000"/>
          </a:bodyPr>
          <a:lstStyle/>
          <a:p>
            <a:pPr algn="ctr"/>
            <a:r>
              <a:rPr lang="en-US" b="1" dirty="0">
                <a:solidFill>
                  <a:schemeClr val="tx1"/>
                </a:solidFill>
                <a:latin typeface="Arial" panose="020B0604020202020204" pitchFamily="34" charset="0"/>
                <a:cs typeface="Arial" panose="020B0604020202020204" pitchFamily="34" charset="0"/>
              </a:rPr>
              <a:t>Findings 5: Challenges to the Sustainability of Existing Social Care Models </a:t>
            </a:r>
            <a:endParaRPr lang="en-GB" b="1" dirty="0">
              <a:solidFill>
                <a:schemeClr val="tx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6249CE8D-23A3-A021-EE38-BA3D79644E80}"/>
              </a:ext>
            </a:extLst>
          </p:cNvPr>
          <p:cNvGraphicFramePr>
            <a:graphicFrameLocks noGrp="1"/>
          </p:cNvGraphicFramePr>
          <p:nvPr>
            <p:ph idx="1"/>
            <p:extLst>
              <p:ext uri="{D42A27DB-BD31-4B8C-83A1-F6EECF244321}">
                <p14:modId xmlns:p14="http://schemas.microsoft.com/office/powerpoint/2010/main" val="4054095785"/>
              </p:ext>
            </p:extLst>
          </p:nvPr>
        </p:nvGraphicFramePr>
        <p:xfrm>
          <a:off x="232012" y="1487607"/>
          <a:ext cx="11300346" cy="5249011"/>
        </p:xfrm>
        <a:graphic>
          <a:graphicData uri="http://schemas.openxmlformats.org/drawingml/2006/table">
            <a:tbl>
              <a:tblPr firstRow="1" firstCol="1" bandRow="1"/>
              <a:tblGrid>
                <a:gridCol w="1929540">
                  <a:extLst>
                    <a:ext uri="{9D8B030D-6E8A-4147-A177-3AD203B41FA5}">
                      <a16:colId xmlns:a16="http://schemas.microsoft.com/office/drawing/2014/main" val="3839285554"/>
                    </a:ext>
                  </a:extLst>
                </a:gridCol>
                <a:gridCol w="9370806">
                  <a:extLst>
                    <a:ext uri="{9D8B030D-6E8A-4147-A177-3AD203B41FA5}">
                      <a16:colId xmlns:a16="http://schemas.microsoft.com/office/drawing/2014/main" val="11682462"/>
                    </a:ext>
                  </a:extLst>
                </a:gridCol>
              </a:tblGrid>
              <a:tr h="437288">
                <a:tc>
                  <a:txBody>
                    <a:bodyPr/>
                    <a:lstStyle/>
                    <a:p>
                      <a:pPr algn="ctr">
                        <a:lnSpc>
                          <a:spcPct val="107000"/>
                        </a:lnSpc>
                        <a:spcAft>
                          <a:spcPts val="800"/>
                        </a:spcAft>
                      </a:pPr>
                      <a:r>
                        <a:rPr lang="en-GB"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Model</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07000"/>
                        </a:lnSpc>
                        <a:spcAft>
                          <a:spcPts val="800"/>
                        </a:spcAft>
                      </a:pPr>
                      <a:r>
                        <a:rPr lang="en-GB"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Challenges to Long-Term Financial Sustainability</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11726043"/>
                  </a:ext>
                </a:extLst>
              </a:tr>
              <a:tr h="518731">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Australia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tc>
                  <a:txBody>
                    <a:bodyPr/>
                    <a:lstStyle/>
                    <a:p>
                      <a:pPr algn="l">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Financial instability; ageing population and changing patterns of care needs</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9F5"/>
                    </a:solidFill>
                  </a:tcPr>
                </a:tc>
                <a:extLst>
                  <a:ext uri="{0D108BD9-81ED-4DB2-BD59-A6C34878D82A}">
                    <a16:rowId xmlns:a16="http://schemas.microsoft.com/office/drawing/2014/main" val="1373179495"/>
                  </a:ext>
                </a:extLst>
              </a:tr>
              <a:tr h="539202">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US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tc>
                  <a:txBody>
                    <a:bodyPr/>
                    <a:lstStyle/>
                    <a:p>
                      <a:pPr algn="l">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Increasing health inequalities; sustainability of the model is dependent on the wider economy</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B9FD"/>
                    </a:solidFill>
                  </a:tcPr>
                </a:tc>
                <a:extLst>
                  <a:ext uri="{0D108BD9-81ED-4DB2-BD59-A6C34878D82A}">
                    <a16:rowId xmlns:a16="http://schemas.microsoft.com/office/drawing/2014/main" val="2912440791"/>
                  </a:ext>
                </a:extLst>
              </a:tr>
              <a:tr h="414815">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Alaska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l">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Financial sustainability is dependent on the wider economy. </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extLst>
                  <a:ext uri="{0D108BD9-81ED-4DB2-BD59-A6C34878D82A}">
                    <a16:rowId xmlns:a16="http://schemas.microsoft.com/office/drawing/2014/main" val="1991715523"/>
                  </a:ext>
                </a:extLst>
              </a:tr>
              <a:tr h="539202">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Canada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l">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Ageing population; changing patterns of care needs; short political cycles (2-4 years) may affect the potential of funding reforms.</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extLst>
                  <a:ext uri="{0D108BD9-81ED-4DB2-BD59-A6C34878D82A}">
                    <a16:rowId xmlns:a16="http://schemas.microsoft.com/office/drawing/2014/main" val="242638679"/>
                  </a:ext>
                </a:extLst>
              </a:tr>
              <a:tr h="343231">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Japan</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l">
                        <a:lnSpc>
                          <a:spcPct val="107000"/>
                        </a:lnSpc>
                        <a:spcAft>
                          <a:spcPts val="800"/>
                        </a:spcAft>
                      </a:pPr>
                      <a:r>
                        <a:rPr lang="en-GB" sz="1800" b="1" dirty="0">
                          <a:effectLst/>
                          <a:latin typeface="Arial" panose="020B0604020202020204" pitchFamily="34" charset="0"/>
                          <a:ea typeface="Calibri" panose="020F0502020204030204" pitchFamily="34" charset="0"/>
                          <a:cs typeface="Arial" panose="020B0604020202020204" pitchFamily="34" charset="0"/>
                        </a:rPr>
                        <a:t>Rapid growth of ageing population</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extLst>
                  <a:ext uri="{0D108BD9-81ED-4DB2-BD59-A6C34878D82A}">
                    <a16:rowId xmlns:a16="http://schemas.microsoft.com/office/drawing/2014/main" val="3724420656"/>
                  </a:ext>
                </a:extLst>
              </a:tr>
              <a:tr h="539202">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EU Countries </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tc>
                  <a:txBody>
                    <a:bodyPr/>
                    <a:lstStyle/>
                    <a:p>
                      <a:pPr algn="l">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Population ageing; vulnerability to economic fluctuations; Dissatisfaction with familial care expectations</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BAFC"/>
                    </a:solidFill>
                  </a:tcPr>
                </a:tc>
                <a:extLst>
                  <a:ext uri="{0D108BD9-81ED-4DB2-BD59-A6C34878D82A}">
                    <a16:rowId xmlns:a16="http://schemas.microsoft.com/office/drawing/2014/main" val="506126633"/>
                  </a:ext>
                </a:extLst>
              </a:tr>
              <a:tr h="414815">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Switzerland</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tc>
                  <a:txBody>
                    <a:bodyPr/>
                    <a:lstStyle/>
                    <a:p>
                      <a:pPr algn="l">
                        <a:lnSpc>
                          <a:spcPct val="107000"/>
                        </a:lnSpc>
                        <a:spcAft>
                          <a:spcPts val="800"/>
                        </a:spcAft>
                      </a:pPr>
                      <a:r>
                        <a:rPr lang="en-GB" sz="1800" b="1" dirty="0">
                          <a:effectLst/>
                          <a:latin typeface="Arial" panose="020B0604020202020204" pitchFamily="34" charset="0"/>
                          <a:ea typeface="Calibri" panose="020F0502020204030204" pitchFamily="34" charset="0"/>
                          <a:cs typeface="Arial" panose="020B0604020202020204" pitchFamily="34" charset="0"/>
                        </a:rPr>
                        <a:t>Populating ageing and increasing burden on </a:t>
                      </a:r>
                      <a:r>
                        <a:rPr lang="en-US" sz="1800" b="1" dirty="0">
                          <a:effectLst/>
                          <a:latin typeface="Arial" panose="020B0604020202020204" pitchFamily="34" charset="0"/>
                          <a:ea typeface="Calibri" panose="020F0502020204030204" pitchFamily="34" charset="0"/>
                          <a:cs typeface="Arial" panose="020B0604020202020204" pitchFamily="34" charset="0"/>
                        </a:rPr>
                        <a:t>municipalities</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ACA"/>
                    </a:solidFill>
                  </a:tcPr>
                </a:tc>
                <a:extLst>
                  <a:ext uri="{0D108BD9-81ED-4DB2-BD59-A6C34878D82A}">
                    <a16:rowId xmlns:a16="http://schemas.microsoft.com/office/drawing/2014/main" val="1738047346"/>
                  </a:ext>
                </a:extLst>
              </a:tr>
              <a:tr h="539202">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Nordic Countries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tc>
                  <a:txBody>
                    <a:bodyPr/>
                    <a:lstStyle/>
                    <a:p>
                      <a:pPr algn="l">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Universality of future provision is increasingly questioned given the ageing population</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DD4"/>
                    </a:solidFill>
                  </a:tcPr>
                </a:tc>
                <a:extLst>
                  <a:ext uri="{0D108BD9-81ED-4DB2-BD59-A6C34878D82A}">
                    <a16:rowId xmlns:a16="http://schemas.microsoft.com/office/drawing/2014/main" val="1747885146"/>
                  </a:ext>
                </a:extLst>
              </a:tr>
              <a:tr h="338512">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New Zealand</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tc>
                  <a:txBody>
                    <a:bodyPr/>
                    <a:lstStyle/>
                    <a:p>
                      <a:pPr algn="l">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Dependent on increased spending on community-based services</a:t>
                      </a:r>
                      <a:endParaRPr lang="en-GB" sz="1800" b="1"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CAA"/>
                    </a:solidFill>
                  </a:tcPr>
                </a:tc>
                <a:extLst>
                  <a:ext uri="{0D108BD9-81ED-4DB2-BD59-A6C34878D82A}">
                    <a16:rowId xmlns:a16="http://schemas.microsoft.com/office/drawing/2014/main" val="2366158750"/>
                  </a:ext>
                </a:extLst>
              </a:tr>
              <a:tr h="518731">
                <a:tc>
                  <a:txBody>
                    <a:bodyPr/>
                    <a:lstStyle/>
                    <a:p>
                      <a:pPr algn="ctr">
                        <a:lnSpc>
                          <a:spcPct val="107000"/>
                        </a:lnSpc>
                        <a:spcAft>
                          <a:spcPts val="800"/>
                        </a:spcAft>
                      </a:pPr>
                      <a:r>
                        <a:rPr lang="en-GB"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UK Countries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tc>
                  <a:txBody>
                    <a:bodyPr/>
                    <a:lstStyle/>
                    <a:p>
                      <a:pPr algn="l">
                        <a:lnSpc>
                          <a:spcPct val="107000"/>
                        </a:lnSpc>
                        <a:spcAft>
                          <a:spcPts val="800"/>
                        </a:spcAft>
                      </a:pPr>
                      <a:r>
                        <a:rPr lang="en-GB" sz="1800" b="1" dirty="0">
                          <a:effectLst/>
                          <a:latin typeface="Arial" panose="020B0604020202020204" pitchFamily="34" charset="0"/>
                          <a:ea typeface="Calibri" panose="020F0502020204030204" pitchFamily="34" charset="0"/>
                          <a:cs typeface="Arial" panose="020B0604020202020204" pitchFamily="34" charset="0"/>
                        </a:rPr>
                        <a:t>Ageing populations and growing health inequalities</a:t>
                      </a:r>
                    </a:p>
                  </a:txBody>
                  <a:tcPr marL="61624" marR="61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FDF6"/>
                    </a:solidFill>
                  </a:tcPr>
                </a:tc>
                <a:extLst>
                  <a:ext uri="{0D108BD9-81ED-4DB2-BD59-A6C34878D82A}">
                    <a16:rowId xmlns:a16="http://schemas.microsoft.com/office/drawing/2014/main" val="4165705478"/>
                  </a:ext>
                </a:extLst>
              </a:tr>
            </a:tbl>
          </a:graphicData>
        </a:graphic>
      </p:graphicFrame>
    </p:spTree>
    <p:extLst>
      <p:ext uri="{BB962C8B-B14F-4D97-AF65-F5344CB8AC3E}">
        <p14:creationId xmlns:p14="http://schemas.microsoft.com/office/powerpoint/2010/main" val="355494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D1AA3-D33F-D990-AAB8-037F25747D90}"/>
              </a:ext>
            </a:extLst>
          </p:cNvPr>
          <p:cNvSpPr>
            <a:spLocks noGrp="1"/>
          </p:cNvSpPr>
          <p:nvPr>
            <p:ph type="title"/>
          </p:nvPr>
        </p:nvSpPr>
        <p:spPr>
          <a:xfrm>
            <a:off x="677333" y="609600"/>
            <a:ext cx="10131693" cy="1320800"/>
          </a:xfrm>
        </p:spPr>
        <p:txBody>
          <a:bodyPr>
            <a:normAutofit fontScale="90000"/>
          </a:bodyPr>
          <a:lstStyle/>
          <a:p>
            <a:pPr algn="ctr"/>
            <a:r>
              <a:rPr lang="en-GB" b="1" dirty="0">
                <a:solidFill>
                  <a:schemeClr val="tx1"/>
                </a:solidFill>
                <a:latin typeface="Arial" panose="020B0604020202020204" pitchFamily="34" charset="0"/>
                <a:cs typeface="Arial" panose="020B0604020202020204" pitchFamily="34" charset="0"/>
              </a:rPr>
              <a:t>Findings 6: </a:t>
            </a:r>
            <a:r>
              <a:rPr lang="en-US" b="1" dirty="0">
                <a:solidFill>
                  <a:schemeClr val="tx1"/>
                </a:solidFill>
                <a:latin typeface="Arial" panose="020B0604020202020204" pitchFamily="34" charset="0"/>
                <a:cs typeface="Arial" panose="020B0604020202020204" pitchFamily="34" charset="0"/>
              </a:rPr>
              <a:t>Factors to Consider when Thinking About Transferring One Social Care Model to a Different Context</a:t>
            </a:r>
            <a:endParaRPr lang="en-GB" b="1"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37FEC3E-9290-452C-9B67-6F63C8DBB9F5}"/>
              </a:ext>
            </a:extLst>
          </p:cNvPr>
          <p:cNvSpPr>
            <a:spLocks noGrp="1"/>
          </p:cNvSpPr>
          <p:nvPr>
            <p:ph idx="1"/>
          </p:nvPr>
        </p:nvSpPr>
        <p:spPr>
          <a:xfrm>
            <a:off x="677333" y="2160589"/>
            <a:ext cx="11046094" cy="4390336"/>
          </a:xfrm>
        </p:spPr>
        <p:txBody>
          <a:bodyPr>
            <a:normAutofit/>
          </a:bodyPr>
          <a:lstStyle/>
          <a:p>
            <a:pPr marL="0" indent="0">
              <a:buNone/>
            </a:pPr>
            <a:r>
              <a:rPr lang="en-GB" sz="2200" b="1" dirty="0">
                <a:solidFill>
                  <a:schemeClr val="tx1"/>
                </a:solidFill>
                <a:latin typeface="Arial" panose="020B0604020202020204" pitchFamily="34" charset="0"/>
                <a:cs typeface="Arial" panose="020B0604020202020204" pitchFamily="34" charset="0"/>
              </a:rPr>
              <a:t>Lessons learned: </a:t>
            </a:r>
          </a:p>
          <a:p>
            <a:r>
              <a:rPr lang="en-US" b="1" dirty="0">
                <a:solidFill>
                  <a:schemeClr val="tx1"/>
                </a:solidFill>
                <a:latin typeface="Arial" panose="020B0604020202020204" pitchFamily="34" charset="0"/>
                <a:cs typeface="Arial" panose="020B0604020202020204" pitchFamily="34" charset="0"/>
              </a:rPr>
              <a:t>In practice, it can be difficult to transfer one model from one context to another,</a:t>
            </a:r>
          </a:p>
          <a:p>
            <a:r>
              <a:rPr lang="en-US" b="1" dirty="0">
                <a:solidFill>
                  <a:schemeClr val="tx1"/>
                </a:solidFill>
                <a:latin typeface="Arial" panose="020B0604020202020204" pitchFamily="34" charset="0"/>
                <a:cs typeface="Arial" panose="020B0604020202020204" pitchFamily="34" charset="0"/>
              </a:rPr>
              <a:t>The abilities of a model to financially succeed is dependent on the wider economy,</a:t>
            </a:r>
          </a:p>
          <a:p>
            <a:r>
              <a:rPr lang="en-US" b="1" dirty="0">
                <a:solidFill>
                  <a:schemeClr val="tx1"/>
                </a:solidFill>
                <a:latin typeface="Arial" panose="020B0604020202020204" pitchFamily="34" charset="0"/>
                <a:cs typeface="Arial" panose="020B0604020202020204" pitchFamily="34" charset="0"/>
              </a:rPr>
              <a:t>There is a need to consider fundamental principles that underpin a country’s model of social care.</a:t>
            </a:r>
          </a:p>
          <a:p>
            <a:endParaRPr lang="en-US" b="1" dirty="0">
              <a:solidFill>
                <a:schemeClr val="tx1"/>
              </a:solidFill>
              <a:latin typeface="Arial" panose="020B0604020202020204" pitchFamily="34" charset="0"/>
              <a:cs typeface="Arial" panose="020B0604020202020204" pitchFamily="34" charset="0"/>
            </a:endParaRPr>
          </a:p>
          <a:p>
            <a:pPr marL="0" indent="0">
              <a:buNone/>
            </a:pPr>
            <a:r>
              <a:rPr lang="en-US" sz="2200" b="1" dirty="0">
                <a:solidFill>
                  <a:schemeClr val="tx1"/>
                </a:solidFill>
                <a:latin typeface="Arial" panose="020B0604020202020204" pitchFamily="34" charset="0"/>
                <a:cs typeface="Arial" panose="020B0604020202020204" pitchFamily="34" charset="0"/>
              </a:rPr>
              <a:t>Important factors to consider: </a:t>
            </a:r>
          </a:p>
          <a:p>
            <a:r>
              <a:rPr lang="en-US" b="1" dirty="0">
                <a:solidFill>
                  <a:schemeClr val="tx1"/>
                </a:solidFill>
                <a:latin typeface="Arial" panose="020B0604020202020204" pitchFamily="34" charset="0"/>
                <a:cs typeface="Arial" panose="020B0604020202020204" pitchFamily="34" charset="0"/>
              </a:rPr>
              <a:t>The rate of population ageing in both countries,</a:t>
            </a:r>
          </a:p>
          <a:p>
            <a:r>
              <a:rPr lang="en-US" b="1" dirty="0">
                <a:solidFill>
                  <a:schemeClr val="tx1"/>
                </a:solidFill>
                <a:latin typeface="Arial" panose="020B0604020202020204" pitchFamily="34" charset="0"/>
                <a:cs typeface="Arial" panose="020B0604020202020204" pitchFamily="34" charset="0"/>
              </a:rPr>
              <a:t>Population geography and governance structures,</a:t>
            </a:r>
          </a:p>
          <a:p>
            <a:r>
              <a:rPr lang="en-US" b="1" dirty="0">
                <a:solidFill>
                  <a:schemeClr val="tx1"/>
                </a:solidFill>
                <a:latin typeface="Arial" panose="020B0604020202020204" pitchFamily="34" charset="0"/>
                <a:cs typeface="Arial" panose="020B0604020202020204" pitchFamily="34" charset="0"/>
              </a:rPr>
              <a:t>Projected levels of health and income inequality, </a:t>
            </a:r>
          </a:p>
          <a:p>
            <a:r>
              <a:rPr lang="en-US" b="1" dirty="0">
                <a:solidFill>
                  <a:schemeClr val="tx1"/>
                </a:solidFill>
                <a:latin typeface="Arial" panose="020B0604020202020204" pitchFamily="34" charset="0"/>
                <a:cs typeface="Arial" panose="020B0604020202020204" pitchFamily="34" charset="0"/>
              </a:rPr>
              <a:t>Population diversity.</a:t>
            </a:r>
          </a:p>
        </p:txBody>
      </p:sp>
    </p:spTree>
    <p:extLst>
      <p:ext uri="{BB962C8B-B14F-4D97-AF65-F5344CB8AC3E}">
        <p14:creationId xmlns:p14="http://schemas.microsoft.com/office/powerpoint/2010/main" val="358478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EF219-E5E4-92A9-960E-95F274993C29}"/>
              </a:ext>
            </a:extLst>
          </p:cNvPr>
          <p:cNvSpPr>
            <a:spLocks noGrp="1"/>
          </p:cNvSpPr>
          <p:nvPr>
            <p:ph type="title"/>
          </p:nvPr>
        </p:nvSpPr>
        <p:spPr>
          <a:xfrm>
            <a:off x="1410270" y="400335"/>
            <a:ext cx="8596668" cy="1320800"/>
          </a:xfrm>
        </p:spPr>
        <p:txBody>
          <a:bodyPr/>
          <a:lstStyle/>
          <a:p>
            <a:pPr algn="ctr"/>
            <a:r>
              <a:rPr lang="en-GB" b="1" dirty="0">
                <a:solidFill>
                  <a:schemeClr val="tx1"/>
                </a:solidFill>
                <a:latin typeface="Arial" panose="020B0604020202020204" pitchFamily="34" charset="0"/>
                <a:cs typeface="Arial" panose="020B0604020202020204" pitchFamily="34" charset="0"/>
              </a:rPr>
              <a:t>Conclusions</a:t>
            </a:r>
          </a:p>
        </p:txBody>
      </p:sp>
      <p:sp>
        <p:nvSpPr>
          <p:cNvPr id="3" name="Content Placeholder 2">
            <a:extLst>
              <a:ext uri="{FF2B5EF4-FFF2-40B4-BE49-F238E27FC236}">
                <a16:creationId xmlns:a16="http://schemas.microsoft.com/office/drawing/2014/main" id="{44B4FD64-A25A-87D7-58C6-7AB86F4D3F20}"/>
              </a:ext>
            </a:extLst>
          </p:cNvPr>
          <p:cNvSpPr>
            <a:spLocks noGrp="1"/>
          </p:cNvSpPr>
          <p:nvPr>
            <p:ph idx="1"/>
          </p:nvPr>
        </p:nvSpPr>
        <p:spPr>
          <a:xfrm>
            <a:off x="436729" y="1489925"/>
            <a:ext cx="10727140" cy="5074647"/>
          </a:xfrm>
        </p:spPr>
        <p:txBody>
          <a:bodyPr>
            <a:normAutofit fontScale="92500" lnSpcReduction="20000"/>
          </a:bodyPr>
          <a:lstStyle/>
          <a:p>
            <a:r>
              <a:rPr lang="en-GB" sz="2400" b="1" dirty="0">
                <a:latin typeface="Arial" panose="020B0604020202020204" pitchFamily="34" charset="0"/>
                <a:cs typeface="Arial" panose="020B0604020202020204" pitchFamily="34" charset="0"/>
              </a:rPr>
              <a:t>There are strengths and limitations to each model. There is no ‘perfect’ model.</a:t>
            </a:r>
          </a:p>
          <a:p>
            <a:endParaRPr lang="en-GB" sz="2400" b="1" dirty="0">
              <a:latin typeface="Arial" panose="020B0604020202020204" pitchFamily="34" charset="0"/>
              <a:cs typeface="Arial" panose="020B0604020202020204" pitchFamily="34" charset="0"/>
            </a:endParaRPr>
          </a:p>
          <a:p>
            <a:r>
              <a:rPr lang="en-GB" sz="2400" b="1" i="1" dirty="0">
                <a:latin typeface="Arial" panose="020B0604020202020204" pitchFamily="34" charset="0"/>
                <a:cs typeface="Arial" panose="020B0604020202020204" pitchFamily="34" charset="0"/>
              </a:rPr>
              <a:t>All</a:t>
            </a:r>
            <a:r>
              <a:rPr lang="en-GB" sz="2400" b="1" dirty="0">
                <a:latin typeface="Arial" panose="020B0604020202020204" pitchFamily="34" charset="0"/>
                <a:cs typeface="Arial" panose="020B0604020202020204" pitchFamily="34" charset="0"/>
              </a:rPr>
              <a:t> social care systems are facing pressure due to population ageing,</a:t>
            </a:r>
          </a:p>
          <a:p>
            <a:endParaRPr lang="en-GB" sz="2400" b="1" dirty="0">
              <a:latin typeface="Arial" panose="020B0604020202020204" pitchFamily="34" charset="0"/>
              <a:cs typeface="Arial" panose="020B0604020202020204" pitchFamily="34" charset="0"/>
            </a:endParaRPr>
          </a:p>
          <a:p>
            <a:r>
              <a:rPr lang="en-GB" sz="2400" b="1" dirty="0">
                <a:latin typeface="Arial" panose="020B0604020202020204" pitchFamily="34" charset="0"/>
                <a:cs typeface="Arial" panose="020B0604020202020204" pitchFamily="34" charset="0"/>
              </a:rPr>
              <a:t>Integration can help deliver more holistic approaches to care, but strategies need to be put in place to ensure that social care does not end up in a subordinate position to that of health care. </a:t>
            </a:r>
          </a:p>
          <a:p>
            <a:endParaRPr lang="en-GB"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Delivering savings should </a:t>
            </a:r>
            <a:r>
              <a:rPr lang="en-US" sz="2400" b="1" i="1" dirty="0">
                <a:latin typeface="Arial" panose="020B0604020202020204" pitchFamily="34" charset="0"/>
                <a:cs typeface="Arial" panose="020B0604020202020204" pitchFamily="34" charset="0"/>
              </a:rPr>
              <a:t>not</a:t>
            </a:r>
            <a:r>
              <a:rPr lang="en-US" sz="2400" b="1" dirty="0">
                <a:latin typeface="Arial" panose="020B0604020202020204" pitchFamily="34" charset="0"/>
                <a:cs typeface="Arial" panose="020B0604020202020204" pitchFamily="34" charset="0"/>
              </a:rPr>
              <a:t> be adopted as an immediate objective of integration,</a:t>
            </a:r>
          </a:p>
          <a:p>
            <a:endParaRPr lang="en-US" sz="2400" b="1" dirty="0">
              <a:latin typeface="Arial" panose="020B0604020202020204" pitchFamily="34" charset="0"/>
              <a:cs typeface="Arial" panose="020B0604020202020204" pitchFamily="34" charset="0"/>
            </a:endParaRPr>
          </a:p>
          <a:p>
            <a:r>
              <a:rPr lang="en-GB" sz="2400" b="1" dirty="0">
                <a:latin typeface="Arial" panose="020B0604020202020204" pitchFamily="34" charset="0"/>
                <a:cs typeface="Arial" panose="020B0604020202020204" pitchFamily="34" charset="0"/>
              </a:rPr>
              <a:t>Stricter demands for eligibility risk increasing reliance on informal care and widening inequalities in health and quality of life.</a:t>
            </a:r>
          </a:p>
          <a:p>
            <a:endParaRPr lang="en-GB" sz="24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74942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D161E-99A0-4C2B-9D95-5B8CF105BCDE}"/>
              </a:ext>
            </a:extLst>
          </p:cNvPr>
          <p:cNvSpPr>
            <a:spLocks noGrp="1"/>
          </p:cNvSpPr>
          <p:nvPr>
            <p:ph type="title"/>
          </p:nvPr>
        </p:nvSpPr>
        <p:spPr>
          <a:xfrm>
            <a:off x="759220" y="391236"/>
            <a:ext cx="9886033" cy="837063"/>
          </a:xfrm>
        </p:spPr>
        <p:txBody>
          <a:bodyPr/>
          <a:lstStyle/>
          <a:p>
            <a:pPr algn="ctr"/>
            <a:r>
              <a:rPr lang="en-GB" b="1" dirty="0">
                <a:solidFill>
                  <a:schemeClr val="tx1"/>
                </a:solidFill>
                <a:latin typeface="Arial" panose="020B0604020202020204" pitchFamily="34" charset="0"/>
                <a:cs typeface="Arial" panose="020B0604020202020204" pitchFamily="34" charset="0"/>
              </a:rPr>
              <a:t>10 Recommendations for Decision-Makers</a:t>
            </a:r>
          </a:p>
        </p:txBody>
      </p:sp>
      <p:sp>
        <p:nvSpPr>
          <p:cNvPr id="3" name="Content Placeholder 2">
            <a:extLst>
              <a:ext uri="{FF2B5EF4-FFF2-40B4-BE49-F238E27FC236}">
                <a16:creationId xmlns:a16="http://schemas.microsoft.com/office/drawing/2014/main" id="{FE5C0961-F702-03DF-B528-D7C022E46DD7}"/>
              </a:ext>
            </a:extLst>
          </p:cNvPr>
          <p:cNvSpPr>
            <a:spLocks noGrp="1"/>
          </p:cNvSpPr>
          <p:nvPr>
            <p:ph idx="1"/>
          </p:nvPr>
        </p:nvSpPr>
        <p:spPr>
          <a:xfrm>
            <a:off x="677334" y="1228299"/>
            <a:ext cx="10049806" cy="5629701"/>
          </a:xfrm>
        </p:spPr>
        <p:txBody>
          <a:bodyPr>
            <a:normAutofit/>
          </a:bodyPr>
          <a:lstStyle/>
          <a:p>
            <a:pPr marL="0" indent="0">
              <a:buNone/>
            </a:pPr>
            <a:r>
              <a:rPr lang="en-US" b="1" dirty="0"/>
              <a:t>1</a:t>
            </a:r>
            <a:r>
              <a:rPr lang="en-US" b="1" dirty="0">
                <a:latin typeface="Arial" panose="020B0604020202020204" pitchFamily="34" charset="0"/>
                <a:cs typeface="Arial" panose="020B0604020202020204" pitchFamily="34" charset="0"/>
              </a:rPr>
              <a:t>. Care services should be provided on a consistent basis across all geographic areas.</a:t>
            </a:r>
          </a:p>
          <a:p>
            <a:pPr marL="0" indent="0">
              <a:buNone/>
            </a:pPr>
            <a:r>
              <a:rPr lang="en-US" b="1" dirty="0">
                <a:latin typeface="Arial" panose="020B0604020202020204" pitchFamily="34" charset="0"/>
                <a:cs typeface="Arial" panose="020B0604020202020204" pitchFamily="34" charset="0"/>
              </a:rPr>
              <a:t>2. Policy should address existing structural inequalities to enable the care system to achieve its maximum potential.</a:t>
            </a:r>
          </a:p>
          <a:p>
            <a:pPr marL="0" indent="0">
              <a:buNone/>
            </a:pPr>
            <a:r>
              <a:rPr lang="en-US" b="1" dirty="0">
                <a:latin typeface="Arial" panose="020B0604020202020204" pitchFamily="34" charset="0"/>
                <a:cs typeface="Arial" panose="020B0604020202020204" pitchFamily="34" charset="0"/>
              </a:rPr>
              <a:t>3. A clear ‘one system, one budget’ approach would reduce complexity.</a:t>
            </a:r>
          </a:p>
          <a:p>
            <a:pPr marL="0" indent="0">
              <a:buNone/>
            </a:pPr>
            <a:r>
              <a:rPr lang="en-US" b="1" dirty="0">
                <a:latin typeface="Arial" panose="020B0604020202020204" pitchFamily="34" charset="0"/>
                <a:cs typeface="Arial" panose="020B0604020202020204" pitchFamily="34" charset="0"/>
              </a:rPr>
              <a:t>4. An integrated care service should be substantially publicly funded so that use of privately funded services does not become more unevenly distributed. </a:t>
            </a:r>
          </a:p>
          <a:p>
            <a:pPr marL="0" indent="0">
              <a:buNone/>
            </a:pPr>
            <a:r>
              <a:rPr lang="en-US" b="1" dirty="0">
                <a:latin typeface="Arial" panose="020B0604020202020204" pitchFamily="34" charset="0"/>
                <a:cs typeface="Arial" panose="020B0604020202020204" pitchFamily="34" charset="0"/>
              </a:rPr>
              <a:t>5. Eligibility for access to social care services should remain high to prevent rising inequalities, unmet needs and increased dependency on informal care providers.</a:t>
            </a:r>
          </a:p>
          <a:p>
            <a:pPr marL="0" indent="0">
              <a:buNone/>
            </a:pPr>
            <a:r>
              <a:rPr lang="en-US" b="1" dirty="0">
                <a:latin typeface="Arial" panose="020B0604020202020204" pitchFamily="34" charset="0"/>
                <a:cs typeface="Arial" panose="020B0604020202020204" pitchFamily="34" charset="0"/>
              </a:rPr>
              <a:t>6. A standardised definition of what ‘personalisation’ of care means should be developed.</a:t>
            </a:r>
          </a:p>
          <a:p>
            <a:pPr marL="0" indent="0">
              <a:buNone/>
            </a:pPr>
            <a:r>
              <a:rPr lang="en-US" b="1" dirty="0">
                <a:latin typeface="Arial" panose="020B0604020202020204" pitchFamily="34" charset="0"/>
                <a:cs typeface="Arial" panose="020B0604020202020204" pitchFamily="34" charset="0"/>
              </a:rPr>
              <a:t>7. Mechanisms that address cultural differences between locally accountable social care services and centralised health services should help improve integration.</a:t>
            </a:r>
          </a:p>
          <a:p>
            <a:pPr marL="0" indent="0">
              <a:buNone/>
            </a:pPr>
            <a:r>
              <a:rPr lang="en-US" b="1" dirty="0">
                <a:latin typeface="Arial" panose="020B0604020202020204" pitchFamily="34" charset="0"/>
                <a:cs typeface="Arial" panose="020B0604020202020204" pitchFamily="34" charset="0"/>
              </a:rPr>
              <a:t>8. Budgets intended to support integrated care should not be used to offset overspends in acute care. </a:t>
            </a:r>
          </a:p>
          <a:p>
            <a:pPr marL="0" indent="0">
              <a:buNone/>
            </a:pPr>
            <a:r>
              <a:rPr lang="en-US" b="1" dirty="0">
                <a:latin typeface="Arial" panose="020B0604020202020204" pitchFamily="34" charset="0"/>
                <a:cs typeface="Arial" panose="020B0604020202020204" pitchFamily="34" charset="0"/>
              </a:rPr>
              <a:t>9. Financial savings should not be viewed an immediate objective of integration.</a:t>
            </a:r>
          </a:p>
          <a:p>
            <a:pPr marL="0" indent="0">
              <a:buNone/>
            </a:pPr>
            <a:r>
              <a:rPr lang="en-US" b="1" dirty="0">
                <a:latin typeface="Arial" panose="020B0604020202020204" pitchFamily="34" charset="0"/>
                <a:cs typeface="Arial" panose="020B0604020202020204" pitchFamily="34" charset="0"/>
              </a:rPr>
              <a:t>10. Forward planning and significant investment are required to meet future care needs.</a:t>
            </a:r>
          </a:p>
          <a:p>
            <a:pPr marL="0" indent="0">
              <a:buNone/>
            </a:pPr>
            <a:endParaRPr lang="en-GB" dirty="0"/>
          </a:p>
        </p:txBody>
      </p:sp>
    </p:spTree>
    <p:extLst>
      <p:ext uri="{BB962C8B-B14F-4D97-AF65-F5344CB8AC3E}">
        <p14:creationId xmlns:p14="http://schemas.microsoft.com/office/powerpoint/2010/main" val="356335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436</TotalTime>
  <Words>2563</Words>
  <Application>Microsoft Office PowerPoint</Application>
  <PresentationFormat>Widescreen</PresentationFormat>
  <Paragraphs>328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Trebuchet MS</vt:lpstr>
      <vt:lpstr>Wingdings 3</vt:lpstr>
      <vt:lpstr>Facet</vt:lpstr>
      <vt:lpstr>Comparing International Models of Social Care  Considerations for Social Care Delivery, Sustainability and Funding in Scotland </vt:lpstr>
      <vt:lpstr>Aims and Structure</vt:lpstr>
      <vt:lpstr>Literature Review of International Models of Social Care</vt:lpstr>
      <vt:lpstr>Methodology</vt:lpstr>
      <vt:lpstr>Findings 1: Social Care Funding, Delivery, Structure and Governance</vt:lpstr>
      <vt:lpstr>Findings 1 Continued….</vt:lpstr>
      <vt:lpstr>Findings 1 Continued….</vt:lpstr>
      <vt:lpstr>Key Differences in Social Care Funding, Delivery, Structure and Governance</vt:lpstr>
      <vt:lpstr>Findings 2: Key Strengths and Weaknesses of the Different Social Care Models   </vt:lpstr>
      <vt:lpstr>Findings 2 Continued…  </vt:lpstr>
      <vt:lpstr>Findings 2 Continued…  </vt:lpstr>
      <vt:lpstr>Pros and Cons of the Existing Models in Each of the UK Countries</vt:lpstr>
      <vt:lpstr>Findings 3: Impacts of Each Model on Population Health Outcomes</vt:lpstr>
      <vt:lpstr>Questions for Reflection</vt:lpstr>
      <vt:lpstr>Findings 4: Barriers and Enablers of the Success of Different Models of Integrated Care</vt:lpstr>
      <vt:lpstr>Findings 4 Continued…</vt:lpstr>
      <vt:lpstr>Findings 5: Challenges to the Sustainability of Existing Social Care Models </vt:lpstr>
      <vt:lpstr>Findings 6: Factors to Consider when Thinking About Transferring One Social Care Model to a Different Context</vt:lpstr>
      <vt:lpstr>Conclusions</vt:lpstr>
      <vt:lpstr>10 Recommendations for Decision-Makers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Models of Social Care  Considerations for Social Care Delivery, Sustainability and Funding in Scotland</dc:title>
  <dc:creator>Irena Connon</dc:creator>
  <cp:lastModifiedBy>Irena Connon</cp:lastModifiedBy>
  <cp:revision>54</cp:revision>
  <dcterms:created xsi:type="dcterms:W3CDTF">2022-10-19T09:17:07Z</dcterms:created>
  <dcterms:modified xsi:type="dcterms:W3CDTF">2022-10-24T23:03:03Z</dcterms:modified>
</cp:coreProperties>
</file>