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4"/>
  </p:sldMasterIdLst>
  <p:sldIdLst>
    <p:sldId id="256" r:id="rId5"/>
    <p:sldId id="257" r:id="rId6"/>
    <p:sldId id="258" r:id="rId7"/>
    <p:sldId id="259" r:id="rId8"/>
    <p:sldId id="261" r:id="rId9"/>
    <p:sldId id="263" r:id="rId10"/>
    <p:sldId id="269" r:id="rId11"/>
    <p:sldId id="270" r:id="rId12"/>
    <p:sldId id="27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80" autoAdjust="0"/>
    <p:restoredTop sz="94660"/>
  </p:normalViewPr>
  <p:slideViewPr>
    <p:cSldViewPr snapToGrid="0">
      <p:cViewPr varScale="1">
        <p:scale>
          <a:sx n="67" d="100"/>
          <a:sy n="67" d="100"/>
        </p:scale>
        <p:origin x="7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0608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7461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653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901659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4858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3377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0355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99214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193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7775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78269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7583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59274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589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634203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8107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11/18/2022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5102540"/>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l.c.connon@dundee.ac.uk" TargetMode="External"/><Relationship Id="rId2" Type="http://schemas.openxmlformats.org/officeDocument/2006/relationships/hyperlink" Target="mailto:irena.connon1@stir.ac.uk" TargetMode="Externa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598" y="1688398"/>
            <a:ext cx="4824577" cy="3295438"/>
          </a:xfrm>
        </p:spPr>
        <p:txBody>
          <a:bodyPr>
            <a:normAutofit fontScale="90000"/>
          </a:bodyPr>
          <a:lstStyle/>
          <a:p>
            <a:pPr algn="ctr">
              <a:lnSpc>
                <a:spcPct val="90000"/>
              </a:lnSpc>
            </a:pPr>
            <a:r>
              <a:rPr lang="en-GB" sz="2700" b="1" i="1" dirty="0">
                <a:solidFill>
                  <a:schemeClr val="tx1"/>
                </a:solidFill>
              </a:rPr>
              <a:t>'Don't lose heart in dark times, we can't keep going in the same direction forever’: </a:t>
            </a:r>
            <a:br>
              <a:rPr lang="en-GB" sz="2400" b="1" i="1" dirty="0">
                <a:solidFill>
                  <a:schemeClr val="tx1"/>
                </a:solidFill>
              </a:rPr>
            </a:br>
            <a:br>
              <a:rPr lang="en-GB" sz="2400" b="1" dirty="0">
                <a:solidFill>
                  <a:schemeClr val="tx1"/>
                </a:solidFill>
              </a:rPr>
            </a:br>
            <a:r>
              <a:rPr lang="en-GB" sz="3100" b="1" dirty="0">
                <a:solidFill>
                  <a:schemeClr val="tx1"/>
                </a:solidFill>
              </a:rPr>
              <a:t>Culture and a Compound of Covid and Climate as Catalysts for Change in Responding to Extreme Weather in Scotland</a:t>
            </a:r>
            <a:br>
              <a:rPr lang="en-US" sz="3100" b="1" dirty="0">
                <a:solidFill>
                  <a:schemeClr val="tx1"/>
                </a:solidFill>
              </a:rPr>
            </a:br>
            <a:r>
              <a:rPr lang="en-US" sz="3100" b="1" dirty="0"/>
              <a:t> </a:t>
            </a:r>
            <a:br>
              <a:rPr lang="en-US" sz="3100" b="1" dirty="0"/>
            </a:br>
            <a:endParaRPr lang="en-GB" sz="3100" b="1" dirty="0"/>
          </a:p>
        </p:txBody>
      </p:sp>
      <p:sp>
        <p:nvSpPr>
          <p:cNvPr id="3" name="Subtitle 2"/>
          <p:cNvSpPr>
            <a:spLocks noGrp="1"/>
          </p:cNvSpPr>
          <p:nvPr>
            <p:ph type="subTitle" idx="1"/>
          </p:nvPr>
        </p:nvSpPr>
        <p:spPr>
          <a:xfrm>
            <a:off x="1004723" y="4765208"/>
            <a:ext cx="4348326" cy="1096899"/>
          </a:xfrm>
        </p:spPr>
        <p:txBody>
          <a:bodyPr>
            <a:noAutofit/>
          </a:bodyPr>
          <a:lstStyle/>
          <a:p>
            <a:pPr algn="ctr">
              <a:lnSpc>
                <a:spcPct val="90000"/>
              </a:lnSpc>
            </a:pPr>
            <a:r>
              <a:rPr lang="en-AU" sz="1600" b="1" dirty="0"/>
              <a:t>Irena Leisbet Ceridwen Connon,</a:t>
            </a:r>
          </a:p>
          <a:p>
            <a:pPr algn="ctr">
              <a:lnSpc>
                <a:spcPct val="90000"/>
              </a:lnSpc>
            </a:pPr>
            <a:r>
              <a:rPr lang="en-AU" sz="1600" b="1" dirty="0"/>
              <a:t>University of Stirling and The University of Dundee </a:t>
            </a:r>
          </a:p>
          <a:p>
            <a:pPr algn="ctr">
              <a:lnSpc>
                <a:spcPct val="90000"/>
              </a:lnSpc>
            </a:pPr>
            <a:r>
              <a:rPr lang="en-AU" sz="1600" b="1" dirty="0"/>
              <a:t>Email: </a:t>
            </a:r>
            <a:r>
              <a:rPr lang="en-AU" sz="1600" b="1" dirty="0">
                <a:hlinkClick r:id="rId2"/>
              </a:rPr>
              <a:t>irena.connon1@stir.ac.uk</a:t>
            </a:r>
            <a:r>
              <a:rPr lang="en-AU" sz="1600" b="1" dirty="0"/>
              <a:t> or </a:t>
            </a:r>
            <a:r>
              <a:rPr lang="en-AU" sz="1600" b="1" dirty="0">
                <a:hlinkClick r:id="rId3"/>
              </a:rPr>
              <a:t>i.l.c.connon@dundee.ac.uk</a:t>
            </a:r>
            <a:r>
              <a:rPr lang="en-AU" sz="1600" b="1" dirty="0"/>
              <a:t> </a:t>
            </a:r>
            <a:endParaRPr lang="en-GB" sz="1600" b="1" dirty="0"/>
          </a:p>
        </p:txBody>
      </p:sp>
      <p:pic>
        <p:nvPicPr>
          <p:cNvPr id="14" name="Picture 13" descr="A picture containing outdoor, water, ground, nature&#10;&#10;Description automatically generated">
            <a:extLst>
              <a:ext uri="{FF2B5EF4-FFF2-40B4-BE49-F238E27FC236}">
                <a16:creationId xmlns:a16="http://schemas.microsoft.com/office/drawing/2014/main" id="{0BF98214-26A3-FCD5-4AFC-1450835C9555}"/>
              </a:ext>
            </a:extLst>
          </p:cNvPr>
          <p:cNvPicPr>
            <a:picLocks noChangeAspect="1"/>
          </p:cNvPicPr>
          <p:nvPr/>
        </p:nvPicPr>
        <p:blipFill>
          <a:blip r:embed="rId4"/>
          <a:stretch>
            <a:fillRect/>
          </a:stretch>
        </p:blipFill>
        <p:spPr>
          <a:xfrm>
            <a:off x="5943600" y="129210"/>
            <a:ext cx="4431296" cy="2433938"/>
          </a:xfrm>
          <a:prstGeom prst="rect">
            <a:avLst/>
          </a:prstGeom>
        </p:spPr>
      </p:pic>
      <p:pic>
        <p:nvPicPr>
          <p:cNvPr id="8" name="Picture 7" descr="A picture containing text, outdoor, ground, sign&#10;&#10;Description automatically generated">
            <a:extLst>
              <a:ext uri="{FF2B5EF4-FFF2-40B4-BE49-F238E27FC236}">
                <a16:creationId xmlns:a16="http://schemas.microsoft.com/office/drawing/2014/main" id="{4454161F-9CCF-6D08-6855-FEDEE0DB26BB}"/>
              </a:ext>
            </a:extLst>
          </p:cNvPr>
          <p:cNvPicPr>
            <a:picLocks noChangeAspect="1"/>
          </p:cNvPicPr>
          <p:nvPr/>
        </p:nvPicPr>
        <p:blipFill>
          <a:blip r:embed="rId5"/>
          <a:stretch>
            <a:fillRect/>
          </a:stretch>
        </p:blipFill>
        <p:spPr>
          <a:xfrm>
            <a:off x="5943600" y="4078482"/>
            <a:ext cx="4502426" cy="2727549"/>
          </a:xfrm>
          <a:prstGeom prst="rect">
            <a:avLst/>
          </a:prstGeom>
        </p:spPr>
      </p:pic>
      <p:pic>
        <p:nvPicPr>
          <p:cNvPr id="10" name="Picture 9" descr="Text&#10;&#10;Description automatically generated with low confidence">
            <a:extLst>
              <a:ext uri="{FF2B5EF4-FFF2-40B4-BE49-F238E27FC236}">
                <a16:creationId xmlns:a16="http://schemas.microsoft.com/office/drawing/2014/main" id="{5622C44E-0D88-0E45-57EA-03867497D369}"/>
              </a:ext>
            </a:extLst>
          </p:cNvPr>
          <p:cNvPicPr>
            <a:picLocks noChangeAspect="1"/>
          </p:cNvPicPr>
          <p:nvPr/>
        </p:nvPicPr>
        <p:blipFill>
          <a:blip r:embed="rId6"/>
          <a:stretch>
            <a:fillRect/>
          </a:stretch>
        </p:blipFill>
        <p:spPr>
          <a:xfrm>
            <a:off x="5943601" y="2593753"/>
            <a:ext cx="4431296" cy="1484729"/>
          </a:xfrm>
          <a:prstGeom prst="rect">
            <a:avLst/>
          </a:prstGeom>
        </p:spPr>
      </p:pic>
    </p:spTree>
    <p:extLst>
      <p:ext uri="{BB962C8B-B14F-4D97-AF65-F5344CB8AC3E}">
        <p14:creationId xmlns:p14="http://schemas.microsoft.com/office/powerpoint/2010/main" val="169434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45655"/>
            <a:ext cx="5483321" cy="1930399"/>
          </a:xfrm>
        </p:spPr>
        <p:txBody>
          <a:bodyPr>
            <a:normAutofit/>
          </a:bodyPr>
          <a:lstStyle/>
          <a:p>
            <a:pPr algn="ctr"/>
            <a:r>
              <a:rPr lang="en-GB" b="1" dirty="0">
                <a:solidFill>
                  <a:schemeClr val="tx1">
                    <a:lumMod val="85000"/>
                    <a:lumOff val="15000"/>
                  </a:schemeClr>
                </a:solidFill>
              </a:rPr>
              <a:t>Culture and Confronting Compounded Crises</a:t>
            </a:r>
          </a:p>
        </p:txBody>
      </p:sp>
      <p:sp>
        <p:nvSpPr>
          <p:cNvPr id="5" name="Content Placeholder 4"/>
          <p:cNvSpPr>
            <a:spLocks noGrp="1"/>
          </p:cNvSpPr>
          <p:nvPr>
            <p:ph idx="1"/>
          </p:nvPr>
        </p:nvSpPr>
        <p:spPr>
          <a:xfrm>
            <a:off x="677333" y="2190751"/>
            <a:ext cx="5483321" cy="4380922"/>
          </a:xfrm>
        </p:spPr>
        <p:txBody>
          <a:bodyPr>
            <a:normAutofit/>
          </a:bodyPr>
          <a:lstStyle/>
          <a:p>
            <a:r>
              <a:rPr lang="en-US" sz="2400" dirty="0"/>
              <a:t>Local responses to extreme weather pre-pandemic</a:t>
            </a:r>
          </a:p>
          <a:p>
            <a:endParaRPr lang="en-US" sz="2400" dirty="0"/>
          </a:p>
          <a:p>
            <a:r>
              <a:rPr lang="en-US" sz="2400" dirty="0"/>
              <a:t>Responses to the first wave of the Covid-19 pandemic</a:t>
            </a:r>
          </a:p>
          <a:p>
            <a:endParaRPr lang="en-US" sz="2400" dirty="0"/>
          </a:p>
          <a:p>
            <a:r>
              <a:rPr lang="en-GB" sz="2400" dirty="0"/>
              <a:t>Culture and collective local responses to storm-related emergencies during the second wave of the Covid-19 pandemic </a:t>
            </a:r>
            <a:endParaRPr lang="en-US" sz="2400" dirty="0"/>
          </a:p>
        </p:txBody>
      </p:sp>
      <p:pic>
        <p:nvPicPr>
          <p:cNvPr id="7" name="Picture 6"/>
          <p:cNvPicPr>
            <a:picLocks noChangeAspect="1"/>
          </p:cNvPicPr>
          <p:nvPr/>
        </p:nvPicPr>
        <p:blipFill>
          <a:blip r:embed="rId2"/>
          <a:stretch>
            <a:fillRect/>
          </a:stretch>
        </p:blipFill>
        <p:spPr>
          <a:xfrm>
            <a:off x="6520081" y="286328"/>
            <a:ext cx="4994585" cy="3184673"/>
          </a:xfrm>
          <a:prstGeom prst="rect">
            <a:avLst/>
          </a:prstGeom>
        </p:spPr>
      </p:pic>
      <p:pic>
        <p:nvPicPr>
          <p:cNvPr id="6" name="Picture 5" descr="A picture containing outdoor, tree, nature&#10;&#10;Description automatically generated">
            <a:extLst>
              <a:ext uri="{FF2B5EF4-FFF2-40B4-BE49-F238E27FC236}">
                <a16:creationId xmlns:a16="http://schemas.microsoft.com/office/drawing/2014/main" id="{07F8D57D-128D-81D0-C4C1-63AC599EB047}"/>
              </a:ext>
            </a:extLst>
          </p:cNvPr>
          <p:cNvPicPr>
            <a:picLocks noChangeAspect="1"/>
          </p:cNvPicPr>
          <p:nvPr/>
        </p:nvPicPr>
        <p:blipFill>
          <a:blip r:embed="rId3"/>
          <a:stretch>
            <a:fillRect/>
          </a:stretch>
        </p:blipFill>
        <p:spPr>
          <a:xfrm>
            <a:off x="6520081" y="3471001"/>
            <a:ext cx="4994586" cy="3100671"/>
          </a:xfrm>
          <a:prstGeom prst="rect">
            <a:avLst/>
          </a:prstGeom>
        </p:spPr>
      </p:pic>
    </p:spTree>
    <p:extLst>
      <p:ext uri="{BB962C8B-B14F-4D97-AF65-F5344CB8AC3E}">
        <p14:creationId xmlns:p14="http://schemas.microsoft.com/office/powerpoint/2010/main" val="702360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957" y="425947"/>
            <a:ext cx="10858885" cy="766618"/>
          </a:xfrm>
        </p:spPr>
        <p:txBody>
          <a:bodyPr>
            <a:normAutofit fontScale="90000"/>
          </a:bodyPr>
          <a:lstStyle/>
          <a:p>
            <a:pPr algn="ctr"/>
            <a:r>
              <a:rPr lang="en-GB" b="1" dirty="0">
                <a:solidFill>
                  <a:schemeClr val="tx1"/>
                </a:solidFill>
              </a:rPr>
              <a:t>Local Responses to Increasing Frequency and Severity of Extreme Weather: Pre-Pandemic</a:t>
            </a:r>
          </a:p>
        </p:txBody>
      </p:sp>
      <p:sp>
        <p:nvSpPr>
          <p:cNvPr id="3" name="Content Placeholder 2"/>
          <p:cNvSpPr>
            <a:spLocks noGrp="1"/>
          </p:cNvSpPr>
          <p:nvPr>
            <p:ph idx="1"/>
          </p:nvPr>
        </p:nvSpPr>
        <p:spPr>
          <a:xfrm>
            <a:off x="677334" y="1468583"/>
            <a:ext cx="7247466" cy="5237018"/>
          </a:xfrm>
        </p:spPr>
        <p:txBody>
          <a:bodyPr>
            <a:noAutofit/>
          </a:bodyPr>
          <a:lstStyle/>
          <a:p>
            <a:pPr marL="0" indent="0">
              <a:buNone/>
            </a:pPr>
            <a:r>
              <a:rPr lang="en-AU" sz="2000" dirty="0"/>
              <a:t> </a:t>
            </a:r>
          </a:p>
          <a:p>
            <a:pPr marL="0" indent="0">
              <a:buNone/>
            </a:pPr>
            <a:endParaRPr lang="en-AU" sz="2000" dirty="0"/>
          </a:p>
        </p:txBody>
      </p:sp>
      <p:sp>
        <p:nvSpPr>
          <p:cNvPr id="10" name="TextBox 9">
            <a:extLst>
              <a:ext uri="{FF2B5EF4-FFF2-40B4-BE49-F238E27FC236}">
                <a16:creationId xmlns:a16="http://schemas.microsoft.com/office/drawing/2014/main" id="{947A2A05-F52E-4ECC-A077-496140445B44}"/>
              </a:ext>
            </a:extLst>
          </p:cNvPr>
          <p:cNvSpPr txBox="1"/>
          <p:nvPr/>
        </p:nvSpPr>
        <p:spPr>
          <a:xfrm>
            <a:off x="7331030" y="1871591"/>
            <a:ext cx="3593085" cy="4154984"/>
          </a:xfrm>
          <a:prstGeom prst="rect">
            <a:avLst/>
          </a:prstGeom>
          <a:noFill/>
        </p:spPr>
        <p:txBody>
          <a:bodyPr wrap="square" rtlCol="0">
            <a:spAutoFit/>
          </a:bodyPr>
          <a:lstStyle/>
          <a:p>
            <a:r>
              <a:rPr lang="en-GB" sz="2400" dirty="0">
                <a:solidFill>
                  <a:srgbClr val="FFFF00"/>
                </a:solidFill>
                <a:latin typeface="Times New Roman" panose="02020603050405020304" pitchFamily="18" charset="0"/>
              </a:rPr>
              <a:t> </a:t>
            </a:r>
            <a:r>
              <a:rPr lang="en-GB" sz="2400" dirty="0">
                <a:latin typeface="Times New Roman" panose="02020603050405020304" pitchFamily="18" charset="0"/>
              </a:rPr>
              <a:t>“</a:t>
            </a:r>
            <a:r>
              <a:rPr lang="en-GB" sz="2400" b="1" dirty="0">
                <a:latin typeface="Times New Roman" panose="02020603050405020304" pitchFamily="18" charset="0"/>
              </a:rPr>
              <a:t>What sets us apart? Round here, we know the land, we know the weather. It’s part of who we are, part of growing up round here” </a:t>
            </a:r>
          </a:p>
          <a:p>
            <a:endParaRPr lang="en-GB" sz="2400" b="1" dirty="0">
              <a:latin typeface="Times New Roman" panose="02020603050405020304" pitchFamily="18" charset="0"/>
            </a:endParaRPr>
          </a:p>
          <a:p>
            <a:r>
              <a:rPr lang="en-GB" sz="2400" b="1" dirty="0">
                <a:latin typeface="Times New Roman" panose="02020603050405020304" pitchFamily="18" charset="0"/>
              </a:rPr>
              <a:t>“You cannae mak sense o’ it the way you used tae. A’hing changing too much and too quick noo”</a:t>
            </a:r>
            <a:endParaRPr lang="en-GB" sz="2400" b="1" dirty="0"/>
          </a:p>
        </p:txBody>
      </p:sp>
      <p:pic>
        <p:nvPicPr>
          <p:cNvPr id="6" name="Picture 5" descr="Map&#10;&#10;Description automatically generated">
            <a:extLst>
              <a:ext uri="{FF2B5EF4-FFF2-40B4-BE49-F238E27FC236}">
                <a16:creationId xmlns:a16="http://schemas.microsoft.com/office/drawing/2014/main" id="{4E216A90-A1B6-6C8E-82F5-111B83792082}"/>
              </a:ext>
            </a:extLst>
          </p:cNvPr>
          <p:cNvPicPr>
            <a:picLocks noChangeAspect="1"/>
          </p:cNvPicPr>
          <p:nvPr/>
        </p:nvPicPr>
        <p:blipFill>
          <a:blip r:embed="rId2"/>
          <a:stretch>
            <a:fillRect/>
          </a:stretch>
        </p:blipFill>
        <p:spPr>
          <a:xfrm>
            <a:off x="187739" y="1917074"/>
            <a:ext cx="3488911" cy="4731027"/>
          </a:xfrm>
          <a:prstGeom prst="rect">
            <a:avLst/>
          </a:prstGeom>
        </p:spPr>
      </p:pic>
      <p:pic>
        <p:nvPicPr>
          <p:cNvPr id="8" name="Picture 7" descr="Map&#10;&#10;Description automatically generated">
            <a:extLst>
              <a:ext uri="{FF2B5EF4-FFF2-40B4-BE49-F238E27FC236}">
                <a16:creationId xmlns:a16="http://schemas.microsoft.com/office/drawing/2014/main" id="{97F619AD-268E-F0F3-0E87-56F1AA275F46}"/>
              </a:ext>
            </a:extLst>
          </p:cNvPr>
          <p:cNvPicPr>
            <a:picLocks noChangeAspect="1"/>
          </p:cNvPicPr>
          <p:nvPr/>
        </p:nvPicPr>
        <p:blipFill>
          <a:blip r:embed="rId3"/>
          <a:stretch>
            <a:fillRect/>
          </a:stretch>
        </p:blipFill>
        <p:spPr>
          <a:xfrm>
            <a:off x="3676649" y="1917074"/>
            <a:ext cx="3381375" cy="4790661"/>
          </a:xfrm>
          <a:prstGeom prst="rect">
            <a:avLst/>
          </a:prstGeom>
        </p:spPr>
      </p:pic>
    </p:spTree>
    <p:extLst>
      <p:ext uri="{BB962C8B-B14F-4D97-AF65-F5344CB8AC3E}">
        <p14:creationId xmlns:p14="http://schemas.microsoft.com/office/powerpoint/2010/main" val="37163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901753" cy="1320800"/>
          </a:xfrm>
        </p:spPr>
        <p:txBody>
          <a:bodyPr anchor="t">
            <a:normAutofit/>
          </a:bodyPr>
          <a:lstStyle/>
          <a:p>
            <a:pPr algn="ctr"/>
            <a:r>
              <a:rPr lang="en-GB" b="1" dirty="0">
                <a:solidFill>
                  <a:schemeClr val="tx1"/>
                </a:solidFill>
              </a:rPr>
              <a:t>Culture hijack and speaking multiple languages of resilience and vulnerability</a:t>
            </a:r>
          </a:p>
        </p:txBody>
      </p:sp>
      <p:sp>
        <p:nvSpPr>
          <p:cNvPr id="3" name="Content Placeholder 2"/>
          <p:cNvSpPr>
            <a:spLocks noGrp="1"/>
          </p:cNvSpPr>
          <p:nvPr>
            <p:ph idx="1"/>
          </p:nvPr>
        </p:nvSpPr>
        <p:spPr>
          <a:xfrm>
            <a:off x="677333" y="2160589"/>
            <a:ext cx="6056841" cy="4516436"/>
          </a:xfrm>
        </p:spPr>
        <p:txBody>
          <a:bodyPr>
            <a:normAutofit fontScale="92500" lnSpcReduction="20000"/>
          </a:bodyPr>
          <a:lstStyle/>
          <a:p>
            <a:pPr marL="0" indent="0">
              <a:buNone/>
            </a:pPr>
            <a:r>
              <a:rPr lang="en-GB" dirty="0"/>
              <a:t>2014: Local meanings of resilience:</a:t>
            </a:r>
          </a:p>
          <a:p>
            <a:pPr marL="0" indent="0">
              <a:buNone/>
            </a:pPr>
            <a:r>
              <a:rPr lang="en-GB" dirty="0"/>
              <a:t>‘Well we are resilient round here. We’re tough and we keep going. Survivors, oh yes. Survival. Keep going to the end. That’s us and we’re proud of it’</a:t>
            </a:r>
          </a:p>
          <a:p>
            <a:pPr marL="0" indent="0">
              <a:buNone/>
            </a:pPr>
            <a:endParaRPr lang="en-GB" dirty="0"/>
          </a:p>
          <a:p>
            <a:pPr marL="0" indent="0">
              <a:buNone/>
            </a:pPr>
            <a:r>
              <a:rPr lang="en-GB" dirty="0"/>
              <a:t>2016: Official definitions of community resilience:</a:t>
            </a:r>
          </a:p>
          <a:p>
            <a:pPr marL="0" indent="0">
              <a:buNone/>
            </a:pPr>
            <a:r>
              <a:rPr lang="en-GB" dirty="0"/>
              <a:t>‘Ability to ‘bounce back” after being hit by an emergency or disruptive challenge.’ &amp; ‘the capacity of an individual, community or system to adapt in order to sustain an acceptable level of functioning’.</a:t>
            </a:r>
          </a:p>
          <a:p>
            <a:pPr marL="0" indent="0">
              <a:buNone/>
            </a:pPr>
            <a:endParaRPr lang="en-GB" dirty="0"/>
          </a:p>
          <a:p>
            <a:pPr marL="0" indent="0">
              <a:buNone/>
            </a:pPr>
            <a:r>
              <a:rPr lang="en-GB" dirty="0"/>
              <a:t>2019: Local views on the concept of resilience:</a:t>
            </a:r>
          </a:p>
          <a:p>
            <a:pPr marL="0" indent="0">
              <a:buNone/>
            </a:pPr>
            <a:r>
              <a:rPr lang="en-GB" dirty="0"/>
              <a:t>‘It’s a word we don’t use here any more. It’s a dirty word. In a way it’s a shame as its very much part of our culture, but they [Scottish Government] have made into something else and we’re now ashamed of it.’</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pic>
        <p:nvPicPr>
          <p:cNvPr id="6" name="Picture 5" descr="A picture containing text&#10;&#10;Description automatically generated">
            <a:extLst>
              <a:ext uri="{FF2B5EF4-FFF2-40B4-BE49-F238E27FC236}">
                <a16:creationId xmlns:a16="http://schemas.microsoft.com/office/drawing/2014/main" id="{27ADEE8C-E091-25E2-B31F-9464626C7714}"/>
              </a:ext>
            </a:extLst>
          </p:cNvPr>
          <p:cNvPicPr>
            <a:picLocks noChangeAspect="1"/>
          </p:cNvPicPr>
          <p:nvPr/>
        </p:nvPicPr>
        <p:blipFill>
          <a:blip r:embed="rId2"/>
          <a:stretch>
            <a:fillRect/>
          </a:stretch>
        </p:blipFill>
        <p:spPr>
          <a:xfrm>
            <a:off x="6800850" y="2125665"/>
            <a:ext cx="5245375" cy="4416787"/>
          </a:xfrm>
          <a:prstGeom prst="rect">
            <a:avLst/>
          </a:prstGeom>
        </p:spPr>
      </p:pic>
    </p:spTree>
    <p:extLst>
      <p:ext uri="{BB962C8B-B14F-4D97-AF65-F5344CB8AC3E}">
        <p14:creationId xmlns:p14="http://schemas.microsoft.com/office/powerpoint/2010/main" val="1572626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842884" cy="1320800"/>
          </a:xfrm>
        </p:spPr>
        <p:txBody>
          <a:bodyPr/>
          <a:lstStyle/>
          <a:p>
            <a:pPr algn="ctr"/>
            <a:r>
              <a:rPr lang="en-GB" b="1" dirty="0">
                <a:solidFill>
                  <a:schemeClr val="tx1"/>
                </a:solidFill>
              </a:rPr>
              <a:t>Culture and Responses to the COVID 19 Pandemic</a:t>
            </a:r>
          </a:p>
        </p:txBody>
      </p:sp>
      <p:sp>
        <p:nvSpPr>
          <p:cNvPr id="3" name="Content Placeholder 2"/>
          <p:cNvSpPr>
            <a:spLocks noGrp="1"/>
          </p:cNvSpPr>
          <p:nvPr>
            <p:ph idx="1"/>
          </p:nvPr>
        </p:nvSpPr>
        <p:spPr>
          <a:xfrm>
            <a:off x="677333" y="1930399"/>
            <a:ext cx="9842884" cy="4553527"/>
          </a:xfrm>
        </p:spPr>
        <p:txBody>
          <a:bodyPr>
            <a:noAutofit/>
          </a:bodyPr>
          <a:lstStyle/>
          <a:p>
            <a:pPr marL="0" indent="0">
              <a:buNone/>
            </a:pPr>
            <a:r>
              <a:rPr lang="en-AU" sz="2400" b="1" dirty="0">
                <a:solidFill>
                  <a:schemeClr val="tx1"/>
                </a:solidFill>
              </a:rPr>
              <a:t>‘</a:t>
            </a:r>
            <a:r>
              <a:rPr lang="en-AU" sz="2400" b="1" dirty="0" err="1">
                <a:solidFill>
                  <a:schemeClr val="tx1"/>
                </a:solidFill>
              </a:rPr>
              <a:t>A’body</a:t>
            </a:r>
            <a:r>
              <a:rPr lang="en-AU" sz="2400" b="1" dirty="0">
                <a:solidFill>
                  <a:schemeClr val="tx1"/>
                </a:solidFill>
              </a:rPr>
              <a:t> keeps a look out for a’body else. Naebody’s left behind see. You’re looking for whit’s wrong, but you’re looking for whit you cannae really see until you look hard enough…..cannae do that if you don’t see folk.’</a:t>
            </a:r>
          </a:p>
          <a:p>
            <a:pPr marL="0" indent="0">
              <a:buNone/>
            </a:pPr>
            <a:endParaRPr lang="en-AU" sz="2400" b="1" dirty="0">
              <a:solidFill>
                <a:schemeClr val="tx1"/>
              </a:solidFill>
            </a:endParaRPr>
          </a:p>
          <a:p>
            <a:pPr marL="0" indent="0">
              <a:buNone/>
            </a:pPr>
            <a:r>
              <a:rPr lang="en-AU" sz="2400" b="1" dirty="0">
                <a:solidFill>
                  <a:schemeClr val="tx1"/>
                </a:solidFill>
              </a:rPr>
              <a:t>‘I’m old and they say it’s about protecting the old. Young people are sacrificing so much for us. That’s not right. I’m at the end of my time, they are the future. That future’s not going to happen if their lives are stuck on hold.’</a:t>
            </a:r>
          </a:p>
          <a:p>
            <a:pPr marL="0" indent="0">
              <a:buNone/>
            </a:pPr>
            <a:endParaRPr lang="en-AU" sz="2400" b="1" i="1" dirty="0">
              <a:solidFill>
                <a:schemeClr val="tx1"/>
              </a:solidFill>
            </a:endParaRPr>
          </a:p>
          <a:p>
            <a:pPr marL="0" indent="0">
              <a:buNone/>
            </a:pPr>
            <a:endParaRPr lang="en-AU" sz="2400" b="1" i="1" dirty="0">
              <a:solidFill>
                <a:schemeClr val="tx1"/>
              </a:solidFill>
            </a:endParaRPr>
          </a:p>
        </p:txBody>
      </p:sp>
    </p:spTree>
    <p:extLst>
      <p:ext uri="{BB962C8B-B14F-4D97-AF65-F5344CB8AC3E}">
        <p14:creationId xmlns:p14="http://schemas.microsoft.com/office/powerpoint/2010/main" val="95124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653749" cy="1320800"/>
          </a:xfrm>
        </p:spPr>
        <p:txBody>
          <a:bodyPr>
            <a:normAutofit fontScale="90000"/>
          </a:bodyPr>
          <a:lstStyle/>
          <a:p>
            <a:pPr algn="ctr"/>
            <a:r>
              <a:rPr lang="en-GB" b="1" dirty="0">
                <a:solidFill>
                  <a:schemeClr val="tx1">
                    <a:lumMod val="85000"/>
                    <a:lumOff val="15000"/>
                  </a:schemeClr>
                </a:solidFill>
              </a:rPr>
              <a:t>Flooding during the first wave of the Covid-19 Pandemic: Compounded Crises and Compounded Sense of Local Collectivity </a:t>
            </a:r>
          </a:p>
        </p:txBody>
      </p:sp>
      <p:sp>
        <p:nvSpPr>
          <p:cNvPr id="3" name="Content Placeholder 2"/>
          <p:cNvSpPr>
            <a:spLocks noGrp="1"/>
          </p:cNvSpPr>
          <p:nvPr>
            <p:ph idx="1"/>
          </p:nvPr>
        </p:nvSpPr>
        <p:spPr>
          <a:xfrm>
            <a:off x="753535" y="2382822"/>
            <a:ext cx="5972848" cy="4246318"/>
          </a:xfrm>
        </p:spPr>
        <p:txBody>
          <a:bodyPr>
            <a:normAutofit/>
          </a:bodyPr>
          <a:lstStyle/>
          <a:p>
            <a:r>
              <a:rPr lang="en-GB" dirty="0"/>
              <a:t>Dual approach for seeking out and offering help</a:t>
            </a:r>
          </a:p>
          <a:p>
            <a:endParaRPr lang="en-GB" dirty="0"/>
          </a:p>
          <a:p>
            <a:r>
              <a:rPr lang="en-GB" dirty="0"/>
              <a:t>Enhanced sympathy for those deemed ‘outsiders’</a:t>
            </a:r>
          </a:p>
          <a:p>
            <a:endParaRPr lang="en-GB" dirty="0"/>
          </a:p>
          <a:p>
            <a:r>
              <a:rPr lang="en-GB" dirty="0"/>
              <a:t>‘Outsiders’ deemed as ‘insiders’ and as part of the local landscape. </a:t>
            </a:r>
          </a:p>
          <a:p>
            <a:endParaRPr lang="en-GB" dirty="0"/>
          </a:p>
          <a:p>
            <a:r>
              <a:rPr lang="en-GB" dirty="0"/>
              <a:t>Crisis in capacity to adapt to flooding using known strategies and emerging new crisis: enhanced sense of equality at being at the mercy of events. </a:t>
            </a:r>
          </a:p>
          <a:p>
            <a:endParaRPr lang="en-GB" dirty="0"/>
          </a:p>
          <a:p>
            <a:endParaRPr lang="en-GB" dirty="0"/>
          </a:p>
        </p:txBody>
      </p:sp>
      <p:pic>
        <p:nvPicPr>
          <p:cNvPr id="5" name="Picture 4"/>
          <p:cNvPicPr>
            <a:picLocks noChangeAspect="1"/>
          </p:cNvPicPr>
          <p:nvPr/>
        </p:nvPicPr>
        <p:blipFill>
          <a:blip r:embed="rId2"/>
          <a:stretch>
            <a:fillRect/>
          </a:stretch>
        </p:blipFill>
        <p:spPr>
          <a:xfrm>
            <a:off x="7218168" y="2508525"/>
            <a:ext cx="4682835" cy="3994912"/>
          </a:xfrm>
          <a:prstGeom prst="rect">
            <a:avLst/>
          </a:prstGeom>
        </p:spPr>
      </p:pic>
    </p:spTree>
    <p:extLst>
      <p:ext uri="{BB962C8B-B14F-4D97-AF65-F5344CB8AC3E}">
        <p14:creationId xmlns:p14="http://schemas.microsoft.com/office/powerpoint/2010/main" val="3480846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9F1F-BD27-9B4A-2CE5-DF8315A87A78}"/>
              </a:ext>
            </a:extLst>
          </p:cNvPr>
          <p:cNvSpPr>
            <a:spLocks noGrp="1"/>
          </p:cNvSpPr>
          <p:nvPr>
            <p:ph type="title"/>
          </p:nvPr>
        </p:nvSpPr>
        <p:spPr>
          <a:xfrm>
            <a:off x="1277409" y="428625"/>
            <a:ext cx="8596668" cy="1320800"/>
          </a:xfrm>
        </p:spPr>
        <p:txBody>
          <a:bodyPr/>
          <a:lstStyle/>
          <a:p>
            <a:pPr algn="ctr"/>
            <a:r>
              <a:rPr lang="en-GB" b="1" dirty="0">
                <a:solidFill>
                  <a:schemeClr val="tx1"/>
                </a:solidFill>
              </a:rPr>
              <a:t>Reconsidering and Repackaging Unspoken Concepts</a:t>
            </a:r>
          </a:p>
        </p:txBody>
      </p:sp>
      <p:sp>
        <p:nvSpPr>
          <p:cNvPr id="3" name="Content Placeholder 2">
            <a:extLst>
              <a:ext uri="{FF2B5EF4-FFF2-40B4-BE49-F238E27FC236}">
                <a16:creationId xmlns:a16="http://schemas.microsoft.com/office/drawing/2014/main" id="{B454C928-2EF3-7879-408E-16F596A61851}"/>
              </a:ext>
            </a:extLst>
          </p:cNvPr>
          <p:cNvSpPr>
            <a:spLocks noGrp="1"/>
          </p:cNvSpPr>
          <p:nvPr>
            <p:ph idx="1"/>
          </p:nvPr>
        </p:nvSpPr>
        <p:spPr>
          <a:xfrm>
            <a:off x="923924" y="1989139"/>
            <a:ext cx="9991725" cy="3880773"/>
          </a:xfrm>
        </p:spPr>
        <p:txBody>
          <a:bodyPr>
            <a:normAutofit/>
          </a:bodyPr>
          <a:lstStyle/>
          <a:p>
            <a:pPr marL="0" indent="0">
              <a:buNone/>
            </a:pPr>
            <a:r>
              <a:rPr lang="en-GB" sz="2000" i="1" dirty="0"/>
              <a:t>2021 Local meaning of resilience:</a:t>
            </a:r>
          </a:p>
          <a:p>
            <a:pPr marL="0" indent="0">
              <a:buNone/>
            </a:pPr>
            <a:r>
              <a:rPr lang="en-GB" sz="2400" dirty="0"/>
              <a:t>‘It’s surviving, but its surviving our way…..our way but together. All of us. Round here we are resilient. We shouldn’t deny it. We are strong. But we don’t bounce back. We just don’t let go. We keep on going….. want to go forward together…..We don’t want people to think we are excluding them or saying we are that different.’ </a:t>
            </a:r>
          </a:p>
        </p:txBody>
      </p:sp>
    </p:spTree>
    <p:extLst>
      <p:ext uri="{BB962C8B-B14F-4D97-AF65-F5344CB8AC3E}">
        <p14:creationId xmlns:p14="http://schemas.microsoft.com/office/powerpoint/2010/main" val="37227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5D148-E7D1-3409-24E8-59C196E57C37}"/>
              </a:ext>
            </a:extLst>
          </p:cNvPr>
          <p:cNvSpPr>
            <a:spLocks noGrp="1"/>
          </p:cNvSpPr>
          <p:nvPr>
            <p:ph type="title"/>
          </p:nvPr>
        </p:nvSpPr>
        <p:spPr>
          <a:xfrm>
            <a:off x="677334" y="609600"/>
            <a:ext cx="9304866" cy="1320800"/>
          </a:xfrm>
        </p:spPr>
        <p:txBody>
          <a:bodyPr/>
          <a:lstStyle/>
          <a:p>
            <a:pPr algn="ctr"/>
            <a:r>
              <a:rPr lang="en-GB" b="1" dirty="0">
                <a:solidFill>
                  <a:schemeClr val="tx1"/>
                </a:solidFill>
              </a:rPr>
              <a:t>Culture and Changing Responses to Consecutive Extreme Weather Events</a:t>
            </a:r>
          </a:p>
        </p:txBody>
      </p:sp>
      <p:sp>
        <p:nvSpPr>
          <p:cNvPr id="3" name="Content Placeholder 2">
            <a:extLst>
              <a:ext uri="{FF2B5EF4-FFF2-40B4-BE49-F238E27FC236}">
                <a16:creationId xmlns:a16="http://schemas.microsoft.com/office/drawing/2014/main" id="{BF02FEA6-9E48-A34F-0F23-4AF60E710BFD}"/>
              </a:ext>
            </a:extLst>
          </p:cNvPr>
          <p:cNvSpPr>
            <a:spLocks noGrp="1"/>
          </p:cNvSpPr>
          <p:nvPr>
            <p:ph idx="1"/>
          </p:nvPr>
        </p:nvSpPr>
        <p:spPr>
          <a:xfrm>
            <a:off x="677334" y="2160589"/>
            <a:ext cx="6018741" cy="3880773"/>
          </a:xfrm>
        </p:spPr>
        <p:txBody>
          <a:bodyPr>
            <a:normAutofit/>
          </a:bodyPr>
          <a:lstStyle/>
          <a:p>
            <a:pPr marL="0" indent="0" algn="ctr">
              <a:buNone/>
            </a:pPr>
            <a:r>
              <a:rPr lang="en-GB" sz="2800" dirty="0">
                <a:solidFill>
                  <a:schemeClr val="tx1"/>
                </a:solidFill>
              </a:rPr>
              <a:t>‘It’s a lang road that’s no goat a turnin’, meaning ‘ don’t lose heart in dark times, things can’t keep going in the same direction forever’… Nor should they. And things were different this time. More trust from everybody.’</a:t>
            </a:r>
          </a:p>
          <a:p>
            <a:pPr marL="0" indent="0">
              <a:buNone/>
            </a:pPr>
            <a:endParaRPr lang="en-GB" dirty="0"/>
          </a:p>
        </p:txBody>
      </p:sp>
      <p:pic>
        <p:nvPicPr>
          <p:cNvPr id="5" name="Picture 4">
            <a:extLst>
              <a:ext uri="{FF2B5EF4-FFF2-40B4-BE49-F238E27FC236}">
                <a16:creationId xmlns:a16="http://schemas.microsoft.com/office/drawing/2014/main" id="{C66F7220-74D3-E01D-4E5D-8E7A76EE9A5F}"/>
              </a:ext>
            </a:extLst>
          </p:cNvPr>
          <p:cNvPicPr>
            <a:picLocks noChangeAspect="1"/>
          </p:cNvPicPr>
          <p:nvPr/>
        </p:nvPicPr>
        <p:blipFill>
          <a:blip r:embed="rId2"/>
          <a:stretch>
            <a:fillRect/>
          </a:stretch>
        </p:blipFill>
        <p:spPr>
          <a:xfrm>
            <a:off x="6824592" y="2160589"/>
            <a:ext cx="5012911" cy="3594168"/>
          </a:xfrm>
          <a:prstGeom prst="rect">
            <a:avLst/>
          </a:prstGeom>
        </p:spPr>
      </p:pic>
    </p:spTree>
    <p:extLst>
      <p:ext uri="{BB962C8B-B14F-4D97-AF65-F5344CB8AC3E}">
        <p14:creationId xmlns:p14="http://schemas.microsoft.com/office/powerpoint/2010/main" val="3203759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8F0F7-C08C-5B18-3E9A-0170BE929D07}"/>
              </a:ext>
            </a:extLst>
          </p:cNvPr>
          <p:cNvSpPr>
            <a:spLocks noGrp="1"/>
          </p:cNvSpPr>
          <p:nvPr>
            <p:ph type="title"/>
          </p:nvPr>
        </p:nvSpPr>
        <p:spPr>
          <a:xfrm>
            <a:off x="1239309" y="419100"/>
            <a:ext cx="8596668" cy="1320800"/>
          </a:xfrm>
        </p:spPr>
        <p:txBody>
          <a:bodyPr/>
          <a:lstStyle/>
          <a:p>
            <a:pPr algn="ctr"/>
            <a:r>
              <a:rPr lang="en-GB" dirty="0">
                <a:solidFill>
                  <a:schemeClr val="tx1"/>
                </a:solidFill>
              </a:rPr>
              <a:t>Conclusion</a:t>
            </a:r>
          </a:p>
        </p:txBody>
      </p:sp>
      <p:sp>
        <p:nvSpPr>
          <p:cNvPr id="3" name="Content Placeholder 2">
            <a:extLst>
              <a:ext uri="{FF2B5EF4-FFF2-40B4-BE49-F238E27FC236}">
                <a16:creationId xmlns:a16="http://schemas.microsoft.com/office/drawing/2014/main" id="{1C61A2F9-7032-DE91-9FFA-8FED16E1C233}"/>
              </a:ext>
            </a:extLst>
          </p:cNvPr>
          <p:cNvSpPr>
            <a:spLocks noGrp="1"/>
          </p:cNvSpPr>
          <p:nvPr>
            <p:ph idx="1"/>
          </p:nvPr>
        </p:nvSpPr>
        <p:spPr>
          <a:xfrm>
            <a:off x="677333" y="1476375"/>
            <a:ext cx="9466791" cy="4564987"/>
          </a:xfrm>
        </p:spPr>
        <p:txBody>
          <a:bodyPr>
            <a:normAutofit lnSpcReduction="10000"/>
          </a:bodyPr>
          <a:lstStyle/>
          <a:p>
            <a:r>
              <a:rPr lang="en-GB" dirty="0"/>
              <a:t>The case of rural Scotland here shows the importance of culture for devising new ways of responding to risk within contexts of uncertainty and compounded crises. </a:t>
            </a:r>
          </a:p>
          <a:p>
            <a:endParaRPr lang="en-GB" dirty="0"/>
          </a:p>
          <a:p>
            <a:r>
              <a:rPr lang="en-GB" dirty="0"/>
              <a:t>Culture is adaptive and fluid and provides the means for creativity in finding solutions to enhance coping abilities and adaptation: culture is not static. </a:t>
            </a:r>
          </a:p>
          <a:p>
            <a:endParaRPr lang="en-GB" dirty="0"/>
          </a:p>
          <a:p>
            <a:r>
              <a:rPr lang="en-GB" dirty="0"/>
              <a:t>It also highlights problems associated with the hegemonic uses of the concepts of resilience and vulnerability which continues to dominate official policy concerning climate-change, civil emergencies, disasters, as well as much of the wider climate change, public health, and risk and disaster research. </a:t>
            </a:r>
          </a:p>
          <a:p>
            <a:endParaRPr lang="en-GB" dirty="0"/>
          </a:p>
          <a:p>
            <a:r>
              <a:rPr lang="en-GB" dirty="0"/>
              <a:t>Attachments to landscape (including weather) and other people contrasts with dominant western narrative of human-environmental relationships: Shows diversity of understanding and responding to weather and other disasters at the sub-national scale driven by cultural differences. </a:t>
            </a:r>
          </a:p>
        </p:txBody>
      </p:sp>
    </p:spTree>
    <p:extLst>
      <p:ext uri="{BB962C8B-B14F-4D97-AF65-F5344CB8AC3E}">
        <p14:creationId xmlns:p14="http://schemas.microsoft.com/office/powerpoint/2010/main" val="311425914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E95431BFB50348A96EE6A4E0A02B10" ma:contentTypeVersion="13" ma:contentTypeDescription="Create a new document." ma:contentTypeScope="" ma:versionID="6270864d096d8fc6cd6f933ea3baaadf">
  <xsd:schema xmlns:xsd="http://www.w3.org/2001/XMLSchema" xmlns:xs="http://www.w3.org/2001/XMLSchema" xmlns:p="http://schemas.microsoft.com/office/2006/metadata/properties" xmlns:ns1="http://schemas.microsoft.com/sharepoint/v3" xmlns:ns3="55e75bca-8c5f-413f-babc-745c4f17f06f" xmlns:ns4="4745c09f-3bfe-4345-970f-33619e0ce93f" targetNamespace="http://schemas.microsoft.com/office/2006/metadata/properties" ma:root="true" ma:fieldsID="d6a187b28645d0463313d4444aab483b" ns1:_="" ns3:_="" ns4:_="">
    <xsd:import namespace="http://schemas.microsoft.com/sharepoint/v3"/>
    <xsd:import namespace="55e75bca-8c5f-413f-babc-745c4f17f06f"/>
    <xsd:import namespace="4745c09f-3bfe-4345-970f-33619e0ce93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1:_ip_UnifiedCompliancePolicyProperties" minOccurs="0"/>
                <xsd:element ref="ns1:_ip_UnifiedCompliancePolicyUIAc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e75bca-8c5f-413f-babc-745c4f17f0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45c09f-3bfe-4345-970f-33619e0ce93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7814BD-6A98-450C-A7CC-3589831C4C30}">
  <ds:schemaRefs>
    <ds:schemaRef ds:uri="http://schemas.microsoft.com/office/2006/metadata/properties"/>
    <ds:schemaRef ds:uri="http://schemas.microsoft.com/sharepoint/v3"/>
    <ds:schemaRef ds:uri="55e75bca-8c5f-413f-babc-745c4f17f06f"/>
    <ds:schemaRef ds:uri="http://purl.org/dc/terms/"/>
    <ds:schemaRef ds:uri="http://schemas.openxmlformats.org/package/2006/metadata/core-properties"/>
    <ds:schemaRef ds:uri="http://schemas.microsoft.com/office/2006/documentManagement/types"/>
    <ds:schemaRef ds:uri="4745c09f-3bfe-4345-970f-33619e0ce93f"/>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1DC4BDF0-C7F9-47EC-A949-A6D096FC4C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5e75bca-8c5f-413f-babc-745c4f17f06f"/>
    <ds:schemaRef ds:uri="4745c09f-3bfe-4345-970f-33619e0ce9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412356-1DD6-4C23-B348-60EC9CF4D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166</TotalTime>
  <Words>809</Words>
  <Application>Microsoft Office PowerPoint</Application>
  <PresentationFormat>Widescreen</PresentationFormat>
  <Paragraphs>51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Times New Roman</vt:lpstr>
      <vt:lpstr>Trebuchet MS</vt:lpstr>
      <vt:lpstr>Wingdings 3</vt:lpstr>
      <vt:lpstr>Facet</vt:lpstr>
      <vt:lpstr>'Don't lose heart in dark times, we can't keep going in the same direction forever’:   Culture and a Compound of Covid and Climate as Catalysts for Change in Responding to Extreme Weather in Scotland   </vt:lpstr>
      <vt:lpstr>Culture and Confronting Compounded Crises</vt:lpstr>
      <vt:lpstr>Local Responses to Increasing Frequency and Severity of Extreme Weather: Pre-Pandemic</vt:lpstr>
      <vt:lpstr>Culture hijack and speaking multiple languages of resilience and vulnerability</vt:lpstr>
      <vt:lpstr>Culture and Responses to the COVID 19 Pandemic</vt:lpstr>
      <vt:lpstr>Flooding during the first wave of the Covid-19 Pandemic: Compounded Crises and Compounded Sense of Local Collectivity </vt:lpstr>
      <vt:lpstr>Reconsidering and Repackaging Unspoken Concepts</vt:lpstr>
      <vt:lpstr>Culture and Changing Responses to Consecutive Extreme Weather Events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Disabling Categorisations and Rethinking Vulnerability in Hazard Mitigation and Response</dc:title>
  <dc:creator>Irena Connon</dc:creator>
  <cp:lastModifiedBy>Irena Connon</cp:lastModifiedBy>
  <cp:revision>30</cp:revision>
  <dcterms:created xsi:type="dcterms:W3CDTF">2020-03-20T15:22:06Z</dcterms:created>
  <dcterms:modified xsi:type="dcterms:W3CDTF">2022-11-18T16:57:13Z</dcterms:modified>
</cp:coreProperties>
</file>